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1188" r:id="rId3"/>
    <p:sldId id="1211" r:id="rId4"/>
    <p:sldId id="1216" r:id="rId5"/>
    <p:sldId id="1233" r:id="rId6"/>
    <p:sldId id="1219" r:id="rId7"/>
    <p:sldId id="1236" r:id="rId8"/>
    <p:sldId id="1191" r:id="rId9"/>
    <p:sldId id="1234" r:id="rId10"/>
    <p:sldId id="1232" r:id="rId11"/>
    <p:sldId id="1159" r:id="rId12"/>
    <p:sldId id="123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3"/>
    <p:restoredTop sz="90954"/>
  </p:normalViewPr>
  <p:slideViewPr>
    <p:cSldViewPr snapToGrid="0" snapToObjects="1">
      <p:cViewPr varScale="1">
        <p:scale>
          <a:sx n="128" d="100"/>
          <a:sy n="128" d="100"/>
        </p:scale>
        <p:origin x="3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9AC4D-FCF7-9848-BD5B-A5415B7522CF}" type="datetimeFigureOut">
              <a:rPr kumimoji="1" lang="zh-CN" altLang="en-US" smtClean="0"/>
              <a:t>2021/11/4</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EC82C-F959-654D-82B0-7A8F5617B77B}" type="slidenum">
              <a:rPr kumimoji="1" lang="zh-CN" altLang="en-US" smtClean="0"/>
              <a:t>‹#›</a:t>
            </a:fld>
            <a:endParaRPr kumimoji="1" lang="zh-CN" altLang="en-US"/>
          </a:p>
        </p:txBody>
      </p:sp>
    </p:spTree>
    <p:extLst>
      <p:ext uri="{BB962C8B-B14F-4D97-AF65-F5344CB8AC3E}">
        <p14:creationId xmlns:p14="http://schemas.microsoft.com/office/powerpoint/2010/main" val="396633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1A2EC82C-F959-654D-82B0-7A8F5617B77B}" type="slidenum">
              <a:rPr kumimoji="1" lang="zh-CN" altLang="en-US" smtClean="0"/>
              <a:t>1</a:t>
            </a:fld>
            <a:endParaRPr kumimoji="1" lang="zh-CN" altLang="en-US"/>
          </a:p>
        </p:txBody>
      </p:sp>
    </p:spTree>
    <p:extLst>
      <p:ext uri="{BB962C8B-B14F-4D97-AF65-F5344CB8AC3E}">
        <p14:creationId xmlns:p14="http://schemas.microsoft.com/office/powerpoint/2010/main" val="35859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rtl="0" eaLnBrk="1" fontAlgn="auto" latinLnBrk="0" hangingPunct="1">
              <a:lnSpc>
                <a:spcPct val="117999"/>
              </a:lnSpc>
              <a:spcBef>
                <a:spcPts val="0"/>
              </a:spcBef>
              <a:spcAft>
                <a:spcPts val="0"/>
              </a:spcAft>
              <a:buClrTx/>
              <a:buSzTx/>
              <a:buFontTx/>
              <a:buChar char="-"/>
              <a:tabLst/>
              <a:defRPr/>
            </a:pPr>
            <a:r>
              <a:rPr lang="en-US" altLang="zh-CN" sz="1200" b="0" i="0" u="none" strike="noStrike" kern="1200" dirty="0">
                <a:solidFill>
                  <a:schemeClr val="tx1"/>
                </a:solidFill>
                <a:effectLst/>
                <a:latin typeface="Helvetica Neue"/>
                <a:ea typeface="Helvetica Neue"/>
                <a:cs typeface="Helvetica Neue"/>
                <a:sym typeface="Helvetica Neue"/>
              </a:rPr>
              <a:t>[title]</a:t>
            </a:r>
            <a:r>
              <a:rPr lang="en-US" altLang="zh-CN" sz="1200" b="0" i="0" u="none" strike="noStrike" kern="1200" baseline="0" dirty="0">
                <a:solidFill>
                  <a:schemeClr val="tx1"/>
                </a:solidFill>
                <a:effectLst/>
                <a:latin typeface="Helvetica Neue"/>
                <a:ea typeface="Helvetica Neue"/>
                <a:cs typeface="Helvetica Neue"/>
                <a:sym typeface="Helvetica Neue"/>
              </a:rPr>
              <a:t>, because the n</a:t>
            </a:r>
            <a:r>
              <a:rPr lang="en-US" sz="1200" b="0" i="0" u="none" strike="noStrike" kern="1200" dirty="0">
                <a:solidFill>
                  <a:schemeClr val="tx1"/>
                </a:solidFill>
                <a:effectLst/>
                <a:latin typeface="Helvetica Neue"/>
                <a:ea typeface="Helvetica Neue"/>
                <a:cs typeface="Helvetica Neue"/>
                <a:sym typeface="Helvetica Neue"/>
              </a:rPr>
              <a:t>etwork -&gt;</a:t>
            </a:r>
            <a:r>
              <a:rPr lang="en-US" sz="1200" b="0" i="0" u="none" strike="noStrike" kern="1200" baseline="0" dirty="0">
                <a:solidFill>
                  <a:schemeClr val="tx1"/>
                </a:solidFill>
                <a:effectLst/>
                <a:latin typeface="Helvetica Neue"/>
                <a:ea typeface="Helvetica Neue"/>
                <a:cs typeface="Helvetica Neue"/>
                <a:sym typeface="Helvetica Neue"/>
              </a:rPr>
              <a:t> </a:t>
            </a:r>
            <a:r>
              <a:rPr lang="en-US" sz="1200" b="0" i="0" u="none" strike="noStrike" kern="1200" dirty="0">
                <a:solidFill>
                  <a:schemeClr val="tx1"/>
                </a:solidFill>
                <a:effectLst/>
                <a:latin typeface="Helvetica Neue"/>
                <a:ea typeface="Helvetica Neue"/>
                <a:cs typeface="Helvetica Neue"/>
                <a:sym typeface="Helvetica Neue"/>
              </a:rPr>
              <a:t>the performance bottleneck</a:t>
            </a:r>
            <a:r>
              <a:rPr lang="en-US" sz="1200" b="0" i="0" u="none" strike="noStrike" kern="1200" baseline="0" dirty="0">
                <a:solidFill>
                  <a:schemeClr val="tx1"/>
                </a:solidFill>
                <a:effectLst/>
                <a:latin typeface="Helvetica Neue"/>
                <a:ea typeface="Helvetica Neue"/>
                <a:cs typeface="Helvetica Neue"/>
                <a:sym typeface="Helvetica Neue"/>
              </a:rPr>
              <a:t> in many systems in the cloud</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New applications such as high-perf storage and large-scale distributed deep-learning, use new hardware that can generate and process data orders of magnitude faster than before, and allow very low access latency, so network is much more important than before.</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Moreover, resource disaggregation is happening in the cloud, which disaggregate compute and memory into separate pools. So even memory accesses will go through the network, which adds considerable load to the network, and requires ultra-low latency. As a result, network is becoming bottleneck.</a:t>
            </a:r>
          </a:p>
          <a:p>
            <a:pPr marL="0" marR="0" indent="0" defTabSz="228600" rtl="0" eaLnBrk="1" fontAlgn="auto" latinLnBrk="0" hangingPunct="1">
              <a:lnSpc>
                <a:spcPct val="117999"/>
              </a:lnSpc>
              <a:spcBef>
                <a:spcPts val="0"/>
              </a:spcBef>
              <a:spcAft>
                <a:spcPts val="0"/>
              </a:spcAft>
              <a:buClrTx/>
              <a:buSzTx/>
              <a:buFontTx/>
              <a:buNone/>
              <a:tabLst/>
              <a:defRPr/>
            </a:pPr>
            <a:r>
              <a:rPr lang="en-US" sz="1200" b="0" i="0" u="none" strike="noStrike" kern="1200" baseline="0" dirty="0">
                <a:solidFill>
                  <a:schemeClr val="tx1"/>
                </a:solidFill>
                <a:effectLst/>
                <a:latin typeface="Helvetica Neue"/>
                <a:ea typeface="Helvetica Neue"/>
                <a:cs typeface="Helvetica Neue"/>
                <a:sym typeface="Helvetica Neue"/>
              </a:rPr>
              <a:t>[]</a:t>
            </a:r>
          </a:p>
          <a:p>
            <a:pPr marL="0" marR="0" indent="0" defTabSz="228600" rtl="0" eaLnBrk="1" fontAlgn="auto" latinLnBrk="0" hangingPunct="1">
              <a:lnSpc>
                <a:spcPct val="117999"/>
              </a:lnSpc>
              <a:spcBef>
                <a:spcPts val="0"/>
              </a:spcBef>
              <a:spcAft>
                <a:spcPts val="0"/>
              </a:spcAft>
              <a:buClrTx/>
              <a:buSzTx/>
              <a:buFontTx/>
              <a:buNone/>
              <a:tabLst/>
              <a:defRPr/>
            </a:pPr>
            <a:r>
              <a:rPr lang="en-US" altLang="zh-CN" sz="1200" b="0" i="0" u="none" strike="noStrike" kern="1200" baseline="0" dirty="0">
                <a:solidFill>
                  <a:schemeClr val="tx1"/>
                </a:solidFill>
                <a:effectLst/>
                <a:latin typeface="Helvetica Neue"/>
                <a:ea typeface="Helvetica Neue"/>
                <a:cs typeface="Helvetica Neue"/>
                <a:sym typeface="Helvetica Neue"/>
              </a:rPr>
              <a:t>Title of high per compute</a:t>
            </a:r>
            <a:endParaRPr lang="en-US" sz="1200" b="0" i="0" u="none" strike="noStrike" kern="1200" baseline="0" dirty="0">
              <a:solidFill>
                <a:schemeClr val="tx1"/>
              </a:solidFill>
              <a:effectLst/>
              <a:latin typeface="Helvetica Neue"/>
              <a:ea typeface="Helvetica Neue"/>
              <a:cs typeface="Helvetica Neue"/>
              <a:sym typeface="Helvetica Neue"/>
            </a:endParaRPr>
          </a:p>
          <a:p>
            <a:endParaRPr lang="en-US" dirty="0"/>
          </a:p>
          <a:p>
            <a:endParaRPr lang="en-US" dirty="0"/>
          </a:p>
        </p:txBody>
      </p:sp>
    </p:spTree>
    <p:extLst>
      <p:ext uri="{BB962C8B-B14F-4D97-AF65-F5344CB8AC3E}">
        <p14:creationId xmlns:p14="http://schemas.microsoft.com/office/powerpoint/2010/main" val="105585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076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baseline="0" dirty="0"/>
              <a:t>…</a:t>
            </a:r>
            <a:endParaRPr lang="en-US" baseline="0" dirty="0"/>
          </a:p>
          <a:p>
            <a:r>
              <a:rPr lang="en-US" baseline="0" dirty="0"/>
              <a:t>Keep a standing queue to maintain high throughput, but inflate latency. So in a mixed </a:t>
            </a:r>
            <a:r>
              <a:rPr lang="en-US" baseline="0" dirty="0" err="1"/>
              <a:t>env</a:t>
            </a:r>
            <a:r>
              <a:rPr lang="en-US" baseline="0" dirty="0"/>
              <a:t>, cannot meet the requirements for both high-through app and latency-sensitive app.</a:t>
            </a:r>
          </a:p>
          <a:p>
            <a:r>
              <a:rPr lang="mr-IN" baseline="0" dirty="0"/>
              <a:t>…</a:t>
            </a:r>
            <a:endParaRPr lang="en-US" baseline="0" dirty="0"/>
          </a:p>
          <a:p>
            <a:endParaRPr lang="en-US" baseline="0" dirty="0"/>
          </a:p>
          <a:p>
            <a:r>
              <a:rPr lang="en-US" baseline="0" dirty="0"/>
              <a:t>List the 3 problem here: slow convergence cannot solve loss, standing queue, and complex parameter tuning</a:t>
            </a:r>
          </a:p>
          <a:p>
            <a:r>
              <a:rPr lang="en-US" baseline="0" dirty="0"/>
              <a:t>Talk: more </a:t>
            </a:r>
            <a:r>
              <a:rPr lang="en-US" baseline="0" dirty="0" err="1"/>
              <a:t>detais</a:t>
            </a:r>
            <a:r>
              <a:rPr lang="en-US" baseline="0" dirty="0"/>
              <a:t> on them.</a:t>
            </a:r>
          </a:p>
          <a:p>
            <a:endParaRPr lang="en-US" dirty="0"/>
          </a:p>
        </p:txBody>
      </p:sp>
    </p:spTree>
    <p:extLst>
      <p:ext uri="{BB962C8B-B14F-4D97-AF65-F5344CB8AC3E}">
        <p14:creationId xmlns:p14="http://schemas.microsoft.com/office/powerpoint/2010/main" val="225686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or two slide to talk about INT</a:t>
            </a:r>
          </a:p>
          <a:p>
            <a:r>
              <a:rPr lang="en-US" sz="1200" kern="1200" dirty="0">
                <a:solidFill>
                  <a:schemeClr val="tx1"/>
                </a:solidFill>
                <a:effectLst/>
                <a:latin typeface="+mn-lt"/>
                <a:ea typeface="+mn-ea"/>
                <a:cs typeface="+mn-cs"/>
              </a:rPr>
              <a:t>HPCC is an </a:t>
            </a:r>
            <a:r>
              <a:rPr lang="en-US" sz="1200" kern="1200" dirty="0" err="1">
                <a:solidFill>
                  <a:schemeClr val="tx1"/>
                </a:solidFill>
                <a:effectLst/>
                <a:latin typeface="+mn-lt"/>
                <a:ea typeface="+mn-ea"/>
                <a:cs typeface="+mn-cs"/>
              </a:rPr>
              <a:t>algorithem</a:t>
            </a:r>
            <a:r>
              <a:rPr lang="en-US" sz="1200" kern="1200" dirty="0">
                <a:solidFill>
                  <a:schemeClr val="tx1"/>
                </a:solidFill>
                <a:effectLst/>
                <a:latin typeface="+mn-lt"/>
                <a:ea typeface="+mn-ea"/>
                <a:cs typeface="+mn-cs"/>
              </a:rPr>
              <a:t> and is not that tight to INT format. </a:t>
            </a:r>
          </a:p>
          <a:p>
            <a:r>
              <a:rPr lang="en-US" sz="1200" kern="1200" dirty="0">
                <a:solidFill>
                  <a:schemeClr val="tx1"/>
                </a:solidFill>
                <a:effectLst/>
                <a:latin typeface="+mn-lt"/>
                <a:ea typeface="+mn-ea"/>
                <a:cs typeface="+mn-cs"/>
              </a:rPr>
              <a:t>A set of meta data. The actual format is not important but we can show some 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import to that environment.</a:t>
            </a:r>
          </a:p>
          <a:p>
            <a:endParaRPr kumimoji="1" lang="zh-CN" altLang="en-US" dirty="0"/>
          </a:p>
        </p:txBody>
      </p:sp>
      <p:sp>
        <p:nvSpPr>
          <p:cNvPr id="4" name="Slide Number Placeholder 3"/>
          <p:cNvSpPr>
            <a:spLocks noGrp="1"/>
          </p:cNvSpPr>
          <p:nvPr>
            <p:ph type="sldNum" sz="quarter" idx="5"/>
          </p:nvPr>
        </p:nvSpPr>
        <p:spPr/>
        <p:txBody>
          <a:bodyPr/>
          <a:lstStyle/>
          <a:p>
            <a:fld id="{1A2EC82C-F959-654D-82B0-7A8F5617B77B}" type="slidenum">
              <a:rPr kumimoji="1" lang="zh-CN" altLang="en-US" smtClean="0"/>
              <a:t>5</a:t>
            </a:fld>
            <a:endParaRPr kumimoji="1" lang="zh-CN" altLang="en-US"/>
          </a:p>
        </p:txBody>
      </p:sp>
    </p:spTree>
    <p:extLst>
      <p:ext uri="{BB962C8B-B14F-4D97-AF65-F5344CB8AC3E}">
        <p14:creationId xmlns:p14="http://schemas.microsoft.com/office/powerpoint/2010/main" val="2946251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830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a:t>
            </a:r>
            <a:r>
              <a:rPr lang="en-US" baseline="0" dirty="0"/>
              <a:t> 3 actually share same [read]</a:t>
            </a:r>
          </a:p>
          <a:p>
            <a:pPr marL="171450" indent="-171450">
              <a:buFontTx/>
              <a:buChar char="-"/>
            </a:pPr>
            <a:r>
              <a:rPr lang="en-US" baseline="0" dirty="0"/>
              <a:t>CC converges slowly [read] </a:t>
            </a:r>
          </a:p>
          <a:p>
            <a:pPr marL="171450" indent="-171450">
              <a:buFontTx/>
              <a:buChar char="-"/>
            </a:pPr>
            <a:r>
              <a:rPr lang="en-US" baseline="0" dirty="0"/>
              <a:t>There are standing queues [read]</a:t>
            </a:r>
          </a:p>
          <a:p>
            <a:pPr marL="171450" indent="-171450">
              <a:buFontTx/>
              <a:buChar char="-"/>
            </a:pPr>
            <a:r>
              <a:rPr lang="en-US" baseline="0" dirty="0"/>
              <a:t>Parameter tuning is complex [read]</a:t>
            </a:r>
          </a:p>
          <a:p>
            <a:pPr marL="171450" indent="-171450">
              <a:buFontTx/>
              <a:buChar char="-"/>
            </a:pPr>
            <a:r>
              <a:rPr lang="en-US" baseline="0" dirty="0"/>
              <a:t>So we ask, [read]</a:t>
            </a:r>
          </a:p>
          <a:p>
            <a:pPr marL="171450" indent="-171450">
              <a:buFontTx/>
              <a:buChar char="-"/>
            </a:pPr>
            <a:r>
              <a:rPr lang="en-US" baseline="0" dirty="0"/>
              <a:t>It turns out, just the right time to ask this question</a:t>
            </a:r>
          </a:p>
          <a:p>
            <a:r>
              <a:rPr lang="en-US" baseline="0" dirty="0"/>
              <a:t>10:20</a:t>
            </a:r>
          </a:p>
          <a:p>
            <a:r>
              <a:rPr lang="en-US" baseline="0" dirty="0"/>
              <a:t>[] feedback should not rely on queue</a:t>
            </a:r>
          </a:p>
        </p:txBody>
      </p:sp>
    </p:spTree>
    <p:extLst>
      <p:ext uri="{BB962C8B-B14F-4D97-AF65-F5344CB8AC3E}">
        <p14:creationId xmlns:p14="http://schemas.microsoft.com/office/powerpoint/2010/main" val="4077879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1A2EC82C-F959-654D-82B0-7A8F5617B77B}" type="slidenum">
              <a:rPr kumimoji="1" lang="zh-CN" altLang="en-US" smtClean="0"/>
              <a:t>9</a:t>
            </a:fld>
            <a:endParaRPr kumimoji="1" lang="zh-CN" altLang="en-US"/>
          </a:p>
        </p:txBody>
      </p:sp>
    </p:spTree>
    <p:extLst>
      <p:ext uri="{BB962C8B-B14F-4D97-AF65-F5344CB8AC3E}">
        <p14:creationId xmlns:p14="http://schemas.microsoft.com/office/powerpoint/2010/main" val="1401923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testbed, we show that HPCC reduces the flow completion time a lot. We compare with DCQCN, which is a hardware-based solution that is widely used in industry, and also widely deployed in Alibaba. HPCC performs better under many diff traffic patterns. For example, with web search traffic at 50% load, HPCC significantly reduces the tail FCT. Note that for long flows, HPCC and DCQCN performs similar; this is because they are less sensitive to queueing delay, and they occupy the bandwidth most of the time.</a:t>
            </a:r>
          </a:p>
          <a:p>
            <a:pPr marL="0" marR="0" indent="0" defTabSz="228600" eaLnBrk="1" fontAlgn="auto" latinLnBrk="0" hangingPunct="1">
              <a:lnSpc>
                <a:spcPct val="117999"/>
              </a:lnSpc>
              <a:spcBef>
                <a:spcPts val="0"/>
              </a:spcBef>
              <a:spcAft>
                <a:spcPts val="0"/>
              </a:spcAft>
              <a:buClrTx/>
              <a:buSzTx/>
              <a:buFontTx/>
              <a:buNone/>
              <a:tabLst/>
              <a:defRPr/>
            </a:pPr>
            <a:r>
              <a:rPr lang="en-US" dirty="0"/>
              <a:t>We also</a:t>
            </a:r>
            <a:r>
              <a:rPr lang="en-US" baseline="0" dirty="0"/>
              <a:t> monitor the queue length distribution. HPCC achieves near zero queue. Even at 99pct, the queue length is only 23KB, which is only 7us queueing delay.</a:t>
            </a:r>
          </a:p>
          <a:p>
            <a:r>
              <a:rPr lang="en-US" baseline="0" dirty="0"/>
              <a:t>We also compare with other CC. They are not available in HW, so we compare in simulation. The result is similar. Refer to paper.</a:t>
            </a:r>
          </a:p>
          <a:p>
            <a:r>
              <a:rPr lang="en-US" baseline="0" dirty="0"/>
              <a:t>24:48</a:t>
            </a:r>
            <a:endParaRPr lang="en-US" dirty="0"/>
          </a:p>
          <a:p>
            <a:endParaRPr lang="en-US" dirty="0"/>
          </a:p>
        </p:txBody>
      </p:sp>
    </p:spTree>
    <p:extLst>
      <p:ext uri="{BB962C8B-B14F-4D97-AF65-F5344CB8AC3E}">
        <p14:creationId xmlns:p14="http://schemas.microsoft.com/office/powerpoint/2010/main" val="54779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B572-3A1B-3740-8473-3547BB3704B1}"/>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Subtitle 2">
            <a:extLst>
              <a:ext uri="{FF2B5EF4-FFF2-40B4-BE49-F238E27FC236}">
                <a16:creationId xmlns:a16="http://schemas.microsoft.com/office/drawing/2014/main" id="{050D2AA1-9BFB-7C42-A963-96C089D0A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Date Placeholder 3">
            <a:extLst>
              <a:ext uri="{FF2B5EF4-FFF2-40B4-BE49-F238E27FC236}">
                <a16:creationId xmlns:a16="http://schemas.microsoft.com/office/drawing/2014/main" id="{B999E30D-ED3A-DF43-BE2E-E6B1863DEB8B}"/>
              </a:ext>
            </a:extLst>
          </p:cNvPr>
          <p:cNvSpPr>
            <a:spLocks noGrp="1"/>
          </p:cNvSpPr>
          <p:nvPr>
            <p:ph type="dt" sz="half" idx="10"/>
          </p:nvPr>
        </p:nvSpPr>
        <p:spPr/>
        <p:txBody>
          <a:bodyPr/>
          <a:lstStyle/>
          <a:p>
            <a:fld id="{94E49121-824C-F745-AC9B-9111D75DF498}"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C51FD0FA-918C-2045-B26D-F067B0ABB85E}"/>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7F8490F4-534A-124F-839E-78BEBD382BF6}"/>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09812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1A31-8033-C042-9D0E-9B8838EDA2E2}"/>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9DE2ED1E-CBB0-174B-9DE2-84F9715FAFB9}"/>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C1BBD6D-4F19-9B45-B91F-CA6C2CBC1171}"/>
              </a:ext>
            </a:extLst>
          </p:cNvPr>
          <p:cNvSpPr>
            <a:spLocks noGrp="1"/>
          </p:cNvSpPr>
          <p:nvPr>
            <p:ph type="dt" sz="half" idx="10"/>
          </p:nvPr>
        </p:nvSpPr>
        <p:spPr/>
        <p:txBody>
          <a:bodyPr/>
          <a:lstStyle/>
          <a:p>
            <a:fld id="{F18C6211-294D-A748-99D5-0E70860DAC16}"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B064BA37-2D94-0C4C-BB7F-82DB0BBFF34D}"/>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167EF098-7B22-B44D-AA22-CD277C22525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06019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A0CED8-E143-9F48-8713-3BC04294CA42}"/>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55455442-1546-2A48-AFEB-0AB85BCE3E99}"/>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49868C16-E9B6-1E46-BFF2-7AD10315F906}"/>
              </a:ext>
            </a:extLst>
          </p:cNvPr>
          <p:cNvSpPr>
            <a:spLocks noGrp="1"/>
          </p:cNvSpPr>
          <p:nvPr>
            <p:ph type="dt" sz="half" idx="10"/>
          </p:nvPr>
        </p:nvSpPr>
        <p:spPr/>
        <p:txBody>
          <a:bodyPr/>
          <a:lstStyle/>
          <a:p>
            <a:fld id="{DB190359-4BFF-2A42-8C90-12A1FABB747D}"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7CA07D1B-990C-0743-8FBD-079289562A85}"/>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2DC354D-215C-9F45-ADAA-816B92459240}"/>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92769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主标题底图">
    <p:bg>
      <p:bgRef idx="1001">
        <a:schemeClr val="bg1"/>
      </p:bgRef>
    </p:bg>
    <p:spTree>
      <p:nvGrpSpPr>
        <p:cNvPr id="1" name=""/>
        <p:cNvGrpSpPr/>
        <p:nvPr/>
      </p:nvGrpSpPr>
      <p:grpSpPr>
        <a:xfrm>
          <a:off x="0" y="0"/>
          <a:ext cx="0" cy="0"/>
          <a:chOff x="0" y="0"/>
          <a:chExt cx="0" cy="0"/>
        </a:xfrm>
      </p:grpSpPr>
      <p:sp>
        <p:nvSpPr>
          <p:cNvPr id="7" name="Content Placeholder 2"/>
          <p:cNvSpPr>
            <a:spLocks noGrp="1"/>
          </p:cNvSpPr>
          <p:nvPr>
            <p:ph sz="quarter" idx="10"/>
          </p:nvPr>
        </p:nvSpPr>
        <p:spPr>
          <a:xfrm>
            <a:off x="369888" y="954158"/>
            <a:ext cx="11490325" cy="5360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6"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5343688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664F-56B8-E741-B869-0FFED6B42EC5}"/>
              </a:ext>
            </a:extLst>
          </p:cNvPr>
          <p:cNvSpPr>
            <a:spLocks noGrp="1"/>
          </p:cNvSpPr>
          <p:nvPr>
            <p:ph type="title"/>
          </p:nvPr>
        </p:nvSpPr>
        <p:spPr/>
        <p:txBody>
          <a:bodyPr/>
          <a:lstStyle/>
          <a:p>
            <a:r>
              <a:rPr kumimoji="1" lang="en-US" altLang="zh-CN" dirty="0"/>
              <a:t>Click to edit Master title style</a:t>
            </a:r>
            <a:endParaRPr kumimoji="1" lang="zh-CN" altLang="en-US" dirty="0"/>
          </a:p>
        </p:txBody>
      </p:sp>
      <p:sp>
        <p:nvSpPr>
          <p:cNvPr id="3" name="Content Placeholder 2">
            <a:extLst>
              <a:ext uri="{FF2B5EF4-FFF2-40B4-BE49-F238E27FC236}">
                <a16:creationId xmlns:a16="http://schemas.microsoft.com/office/drawing/2014/main" id="{CE224A31-773B-AF46-B8AA-DFF8B68C1656}"/>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5B0F1A8C-776D-9A4A-A8B5-7A3935C09114}"/>
              </a:ext>
            </a:extLst>
          </p:cNvPr>
          <p:cNvSpPr>
            <a:spLocks noGrp="1"/>
          </p:cNvSpPr>
          <p:nvPr>
            <p:ph type="dt" sz="half" idx="10"/>
          </p:nvPr>
        </p:nvSpPr>
        <p:spPr/>
        <p:txBody>
          <a:bodyPr/>
          <a:lstStyle/>
          <a:p>
            <a:fld id="{46027425-03E6-3B40-AB66-F5B719B786CA}"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C293337E-87E2-6041-A20D-4505093802E2}"/>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F864AD30-F675-A74A-81DC-1006D4337104}"/>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54932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6980-3F51-9744-A001-2A9D94C0243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8088B110-00A4-A940-8301-9868A7F31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B6E54A24-9299-2E4B-B25E-96DEB908F77B}"/>
              </a:ext>
            </a:extLst>
          </p:cNvPr>
          <p:cNvSpPr>
            <a:spLocks noGrp="1"/>
          </p:cNvSpPr>
          <p:nvPr>
            <p:ph type="dt" sz="half" idx="10"/>
          </p:nvPr>
        </p:nvSpPr>
        <p:spPr/>
        <p:txBody>
          <a:bodyPr/>
          <a:lstStyle/>
          <a:p>
            <a:fld id="{D57E9E70-3266-3940-B218-CD19AA0D4395}"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9575898A-FE27-0E41-AC54-DDCB7D6669C7}"/>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ED574EF-A6F2-E14A-BEB9-4A8CD957000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98447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472F-4C70-0548-A524-2B535F20AC4B}"/>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DB73DB1F-A9A0-514E-9719-79EF0358CFB8}"/>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Content Placeholder 3">
            <a:extLst>
              <a:ext uri="{FF2B5EF4-FFF2-40B4-BE49-F238E27FC236}">
                <a16:creationId xmlns:a16="http://schemas.microsoft.com/office/drawing/2014/main" id="{5B3E6AF8-4F0E-9D44-8FF6-0BDE9FC58731}"/>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Date Placeholder 4">
            <a:extLst>
              <a:ext uri="{FF2B5EF4-FFF2-40B4-BE49-F238E27FC236}">
                <a16:creationId xmlns:a16="http://schemas.microsoft.com/office/drawing/2014/main" id="{73EE3E6F-3072-B440-9615-826AB84364F2}"/>
              </a:ext>
            </a:extLst>
          </p:cNvPr>
          <p:cNvSpPr>
            <a:spLocks noGrp="1"/>
          </p:cNvSpPr>
          <p:nvPr>
            <p:ph type="dt" sz="half" idx="10"/>
          </p:nvPr>
        </p:nvSpPr>
        <p:spPr/>
        <p:txBody>
          <a:bodyPr/>
          <a:lstStyle/>
          <a:p>
            <a:fld id="{60E34FD6-A4E6-1844-89C4-C1F4CDDF2E4F}" type="datetime1">
              <a:rPr kumimoji="1" lang="en-US" altLang="zh-CN" smtClean="0"/>
              <a:t>11/4/21</a:t>
            </a:fld>
            <a:endParaRPr kumimoji="1" lang="zh-CN" altLang="en-US"/>
          </a:p>
        </p:txBody>
      </p:sp>
      <p:sp>
        <p:nvSpPr>
          <p:cNvPr id="6" name="Footer Placeholder 5">
            <a:extLst>
              <a:ext uri="{FF2B5EF4-FFF2-40B4-BE49-F238E27FC236}">
                <a16:creationId xmlns:a16="http://schemas.microsoft.com/office/drawing/2014/main" id="{FA913E9F-9D07-F245-A927-BEBCD5034FBC}"/>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191474DB-3CD2-C447-842D-3E0C49EA95D7}"/>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6704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3741-FDCC-1F46-85E4-D2BA65B60B8F}"/>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52E01762-B14E-3E4E-B122-7A7E349D7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F48CD394-7FDB-944A-9389-3F5B40383989}"/>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Text Placeholder 4">
            <a:extLst>
              <a:ext uri="{FF2B5EF4-FFF2-40B4-BE49-F238E27FC236}">
                <a16:creationId xmlns:a16="http://schemas.microsoft.com/office/drawing/2014/main" id="{EF2CDA37-54E4-CD4A-A73E-EFAD06CD2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B7F813DE-CCBA-814B-B430-5936B9CF9C54}"/>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Date Placeholder 6">
            <a:extLst>
              <a:ext uri="{FF2B5EF4-FFF2-40B4-BE49-F238E27FC236}">
                <a16:creationId xmlns:a16="http://schemas.microsoft.com/office/drawing/2014/main" id="{BC5D9317-3D32-B247-A5E5-1D6BF28B95E9}"/>
              </a:ext>
            </a:extLst>
          </p:cNvPr>
          <p:cNvSpPr>
            <a:spLocks noGrp="1"/>
          </p:cNvSpPr>
          <p:nvPr>
            <p:ph type="dt" sz="half" idx="10"/>
          </p:nvPr>
        </p:nvSpPr>
        <p:spPr/>
        <p:txBody>
          <a:bodyPr/>
          <a:lstStyle/>
          <a:p>
            <a:fld id="{FCFF23FB-DD3E-9D40-AFD6-D4264CCED923}" type="datetime1">
              <a:rPr kumimoji="1" lang="en-US" altLang="zh-CN" smtClean="0"/>
              <a:t>11/4/21</a:t>
            </a:fld>
            <a:endParaRPr kumimoji="1" lang="zh-CN" altLang="en-US"/>
          </a:p>
        </p:txBody>
      </p:sp>
      <p:sp>
        <p:nvSpPr>
          <p:cNvPr id="8" name="Footer Placeholder 7">
            <a:extLst>
              <a:ext uri="{FF2B5EF4-FFF2-40B4-BE49-F238E27FC236}">
                <a16:creationId xmlns:a16="http://schemas.microsoft.com/office/drawing/2014/main" id="{A9ACDDB3-6512-7743-9564-FE77CFAD909F}"/>
              </a:ext>
            </a:extLst>
          </p:cNvPr>
          <p:cNvSpPr>
            <a:spLocks noGrp="1"/>
          </p:cNvSpPr>
          <p:nvPr>
            <p:ph type="ftr" sz="quarter" idx="11"/>
          </p:nvPr>
        </p:nvSpPr>
        <p:spPr/>
        <p:txBody>
          <a:bodyPr/>
          <a:lstStyle/>
          <a:p>
            <a:endParaRPr kumimoji="1" lang="zh-CN" altLang="en-US"/>
          </a:p>
        </p:txBody>
      </p:sp>
      <p:sp>
        <p:nvSpPr>
          <p:cNvPr id="9" name="Slide Number Placeholder 8">
            <a:extLst>
              <a:ext uri="{FF2B5EF4-FFF2-40B4-BE49-F238E27FC236}">
                <a16:creationId xmlns:a16="http://schemas.microsoft.com/office/drawing/2014/main" id="{D84F5161-E420-1A4A-8018-EEA0F23632B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89816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8338-5445-264D-98E7-25F522440224}"/>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Date Placeholder 2">
            <a:extLst>
              <a:ext uri="{FF2B5EF4-FFF2-40B4-BE49-F238E27FC236}">
                <a16:creationId xmlns:a16="http://schemas.microsoft.com/office/drawing/2014/main" id="{98BC4B96-82EC-F548-9E94-B3A8F23144A7}"/>
              </a:ext>
            </a:extLst>
          </p:cNvPr>
          <p:cNvSpPr>
            <a:spLocks noGrp="1"/>
          </p:cNvSpPr>
          <p:nvPr>
            <p:ph type="dt" sz="half" idx="10"/>
          </p:nvPr>
        </p:nvSpPr>
        <p:spPr/>
        <p:txBody>
          <a:bodyPr/>
          <a:lstStyle/>
          <a:p>
            <a:fld id="{AA058DD0-660B-E64A-911D-D8FB91A4211F}" type="datetime1">
              <a:rPr kumimoji="1" lang="en-US" altLang="zh-CN" smtClean="0"/>
              <a:t>11/4/21</a:t>
            </a:fld>
            <a:endParaRPr kumimoji="1" lang="zh-CN" altLang="en-US"/>
          </a:p>
        </p:txBody>
      </p:sp>
      <p:sp>
        <p:nvSpPr>
          <p:cNvPr id="4" name="Footer Placeholder 3">
            <a:extLst>
              <a:ext uri="{FF2B5EF4-FFF2-40B4-BE49-F238E27FC236}">
                <a16:creationId xmlns:a16="http://schemas.microsoft.com/office/drawing/2014/main" id="{98270B72-C41E-6443-95FE-0C244FC52AC1}"/>
              </a:ext>
            </a:extLst>
          </p:cNvPr>
          <p:cNvSpPr>
            <a:spLocks noGrp="1"/>
          </p:cNvSpPr>
          <p:nvPr>
            <p:ph type="ftr" sz="quarter" idx="11"/>
          </p:nvPr>
        </p:nvSpPr>
        <p:spPr/>
        <p:txBody>
          <a:bodyPr/>
          <a:lstStyle/>
          <a:p>
            <a:endParaRPr kumimoji="1" lang="zh-CN" altLang="en-US"/>
          </a:p>
        </p:txBody>
      </p:sp>
      <p:sp>
        <p:nvSpPr>
          <p:cNvPr id="5" name="Slide Number Placeholder 4">
            <a:extLst>
              <a:ext uri="{FF2B5EF4-FFF2-40B4-BE49-F238E27FC236}">
                <a16:creationId xmlns:a16="http://schemas.microsoft.com/office/drawing/2014/main" id="{31496691-6772-5244-8BCE-F2E299D35B3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779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2B2BF-7DC7-B84A-978C-2B6C5D70AEFE}"/>
              </a:ext>
            </a:extLst>
          </p:cNvPr>
          <p:cNvSpPr>
            <a:spLocks noGrp="1"/>
          </p:cNvSpPr>
          <p:nvPr>
            <p:ph type="dt" sz="half" idx="10"/>
          </p:nvPr>
        </p:nvSpPr>
        <p:spPr/>
        <p:txBody>
          <a:bodyPr/>
          <a:lstStyle/>
          <a:p>
            <a:fld id="{25332371-EA22-1C4D-B631-A97086200030}" type="datetime1">
              <a:rPr kumimoji="1" lang="en-US" altLang="zh-CN" smtClean="0"/>
              <a:t>11/4/21</a:t>
            </a:fld>
            <a:endParaRPr kumimoji="1" lang="zh-CN" altLang="en-US"/>
          </a:p>
        </p:txBody>
      </p:sp>
      <p:sp>
        <p:nvSpPr>
          <p:cNvPr id="3" name="Footer Placeholder 2">
            <a:extLst>
              <a:ext uri="{FF2B5EF4-FFF2-40B4-BE49-F238E27FC236}">
                <a16:creationId xmlns:a16="http://schemas.microsoft.com/office/drawing/2014/main" id="{D398F527-DFAB-6C4F-AE46-E518A6DC228C}"/>
              </a:ext>
            </a:extLst>
          </p:cNvPr>
          <p:cNvSpPr>
            <a:spLocks noGrp="1"/>
          </p:cNvSpPr>
          <p:nvPr>
            <p:ph type="ftr" sz="quarter" idx="11"/>
          </p:nvPr>
        </p:nvSpPr>
        <p:spPr/>
        <p:txBody>
          <a:bodyPr/>
          <a:lstStyle/>
          <a:p>
            <a:endParaRPr kumimoji="1" lang="zh-CN" altLang="en-US"/>
          </a:p>
        </p:txBody>
      </p:sp>
      <p:sp>
        <p:nvSpPr>
          <p:cNvPr id="4" name="Slide Number Placeholder 3">
            <a:extLst>
              <a:ext uri="{FF2B5EF4-FFF2-40B4-BE49-F238E27FC236}">
                <a16:creationId xmlns:a16="http://schemas.microsoft.com/office/drawing/2014/main" id="{FBCB0D73-4E6A-AC45-9517-8F25F3BA7E2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57567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7A35-82C8-EF47-BF45-60DD5A7410F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278EF835-5BF6-9341-88D0-ECDECB094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Text Placeholder 3">
            <a:extLst>
              <a:ext uri="{FF2B5EF4-FFF2-40B4-BE49-F238E27FC236}">
                <a16:creationId xmlns:a16="http://schemas.microsoft.com/office/drawing/2014/main" id="{C3D50D3B-8E7A-5343-8B5B-030192D13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66F66F45-DD9D-9E4B-A555-8B6115651507}"/>
              </a:ext>
            </a:extLst>
          </p:cNvPr>
          <p:cNvSpPr>
            <a:spLocks noGrp="1"/>
          </p:cNvSpPr>
          <p:nvPr>
            <p:ph type="dt" sz="half" idx="10"/>
          </p:nvPr>
        </p:nvSpPr>
        <p:spPr/>
        <p:txBody>
          <a:bodyPr/>
          <a:lstStyle/>
          <a:p>
            <a:fld id="{AC7193C3-F44C-7D4E-BF32-1944B1032C2E}" type="datetime1">
              <a:rPr kumimoji="1" lang="en-US" altLang="zh-CN" smtClean="0"/>
              <a:t>11/4/21</a:t>
            </a:fld>
            <a:endParaRPr kumimoji="1" lang="zh-CN" altLang="en-US"/>
          </a:p>
        </p:txBody>
      </p:sp>
      <p:sp>
        <p:nvSpPr>
          <p:cNvPr id="6" name="Footer Placeholder 5">
            <a:extLst>
              <a:ext uri="{FF2B5EF4-FFF2-40B4-BE49-F238E27FC236}">
                <a16:creationId xmlns:a16="http://schemas.microsoft.com/office/drawing/2014/main" id="{A04E4764-E427-1941-8C52-A0748C4A093F}"/>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BFBB9EB0-D589-5844-B8B0-334E29EACF7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28134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3627-3D6E-AA48-BD0B-4F99C5D2361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Picture Placeholder 2">
            <a:extLst>
              <a:ext uri="{FF2B5EF4-FFF2-40B4-BE49-F238E27FC236}">
                <a16:creationId xmlns:a16="http://schemas.microsoft.com/office/drawing/2014/main" id="{AA3326F3-A2CB-BE4A-8376-89CA927C8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a:extLst>
              <a:ext uri="{FF2B5EF4-FFF2-40B4-BE49-F238E27FC236}">
                <a16:creationId xmlns:a16="http://schemas.microsoft.com/office/drawing/2014/main" id="{1FC5E81A-F121-B048-B34A-104BACF4C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35A1B399-D833-B445-8F29-BD584738FA1B}"/>
              </a:ext>
            </a:extLst>
          </p:cNvPr>
          <p:cNvSpPr>
            <a:spLocks noGrp="1"/>
          </p:cNvSpPr>
          <p:nvPr>
            <p:ph type="dt" sz="half" idx="10"/>
          </p:nvPr>
        </p:nvSpPr>
        <p:spPr/>
        <p:txBody>
          <a:bodyPr/>
          <a:lstStyle/>
          <a:p>
            <a:fld id="{F1E9F228-051C-0741-829F-92BAD57ABD5F}" type="datetime1">
              <a:rPr kumimoji="1" lang="en-US" altLang="zh-CN" smtClean="0"/>
              <a:t>11/4/21</a:t>
            </a:fld>
            <a:endParaRPr kumimoji="1" lang="zh-CN" altLang="en-US"/>
          </a:p>
        </p:txBody>
      </p:sp>
      <p:sp>
        <p:nvSpPr>
          <p:cNvPr id="6" name="Footer Placeholder 5">
            <a:extLst>
              <a:ext uri="{FF2B5EF4-FFF2-40B4-BE49-F238E27FC236}">
                <a16:creationId xmlns:a16="http://schemas.microsoft.com/office/drawing/2014/main" id="{08127B3E-F420-2B4E-BD30-146E674229C0}"/>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843A5FDC-9FB0-8F47-A2A4-F906648F2482}"/>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79600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3FF6C-511B-0B49-A50D-4C473E845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CE48F3C3-774C-634C-9699-256A53EE6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6A02A22-67D7-AA47-919A-FEAE20D1B1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558D5-A4D4-6D46-9DB9-D224D167D782}" type="datetime1">
              <a:rPr kumimoji="1" lang="en-US" altLang="zh-CN" smtClean="0"/>
              <a:t>11/4/21</a:t>
            </a:fld>
            <a:endParaRPr kumimoji="1" lang="zh-CN" altLang="en-US"/>
          </a:p>
        </p:txBody>
      </p:sp>
      <p:sp>
        <p:nvSpPr>
          <p:cNvPr id="5" name="Footer Placeholder 4">
            <a:extLst>
              <a:ext uri="{FF2B5EF4-FFF2-40B4-BE49-F238E27FC236}">
                <a16:creationId xmlns:a16="http://schemas.microsoft.com/office/drawing/2014/main" id="{1877F1F8-7648-424B-9435-4408F3169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a:extLst>
              <a:ext uri="{FF2B5EF4-FFF2-40B4-BE49-F238E27FC236}">
                <a16:creationId xmlns:a16="http://schemas.microsoft.com/office/drawing/2014/main" id="{04633E66-A03C-7740-A857-DF52FCDE89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14273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12.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9D34-746F-8C41-8565-AED41E0DF8FB}"/>
              </a:ext>
            </a:extLst>
          </p:cNvPr>
          <p:cNvSpPr>
            <a:spLocks noGrp="1"/>
          </p:cNvSpPr>
          <p:nvPr>
            <p:ph type="ctrTitle"/>
          </p:nvPr>
        </p:nvSpPr>
        <p:spPr>
          <a:xfrm>
            <a:off x="662609" y="1122363"/>
            <a:ext cx="10800521" cy="2387600"/>
          </a:xfrm>
        </p:spPr>
        <p:txBody>
          <a:bodyPr/>
          <a:lstStyle/>
          <a:p>
            <a:r>
              <a:rPr kumimoji="1" lang="en-US" altLang="zh-CN" dirty="0"/>
              <a:t>HPCC++: Enhanced High Precision Congestion Control</a:t>
            </a:r>
            <a:endParaRPr kumimoji="1" lang="zh-CN" altLang="en-US" dirty="0"/>
          </a:p>
        </p:txBody>
      </p:sp>
      <p:sp>
        <p:nvSpPr>
          <p:cNvPr id="3" name="Subtitle 2">
            <a:extLst>
              <a:ext uri="{FF2B5EF4-FFF2-40B4-BE49-F238E27FC236}">
                <a16:creationId xmlns:a16="http://schemas.microsoft.com/office/drawing/2014/main" id="{9295B0CE-14F1-E146-867D-44E596E9455A}"/>
              </a:ext>
            </a:extLst>
          </p:cNvPr>
          <p:cNvSpPr>
            <a:spLocks noGrp="1"/>
          </p:cNvSpPr>
          <p:nvPr>
            <p:ph type="subTitle" idx="1"/>
          </p:nvPr>
        </p:nvSpPr>
        <p:spPr>
          <a:xfrm>
            <a:off x="1524000" y="3602036"/>
            <a:ext cx="9144000" cy="3090311"/>
          </a:xfrm>
        </p:spPr>
        <p:txBody>
          <a:bodyPr>
            <a:normAutofit/>
          </a:bodyPr>
          <a:lstStyle/>
          <a:p>
            <a:r>
              <a:rPr lang="en-US" dirty="0"/>
              <a:t>draft-miao-iccrg-hpccplus-00</a:t>
            </a:r>
          </a:p>
          <a:p>
            <a:endParaRPr kumimoji="1" lang="en-US" altLang="zh-CN" dirty="0"/>
          </a:p>
          <a:p>
            <a:r>
              <a:rPr kumimoji="1" lang="en-US" altLang="zh-CN" dirty="0"/>
              <a:t>Rui Miao, </a:t>
            </a:r>
            <a:r>
              <a:rPr kumimoji="1" lang="en-US" altLang="zh-CN" dirty="0" err="1"/>
              <a:t>Hongqiang</a:t>
            </a:r>
            <a:r>
              <a:rPr kumimoji="1" lang="en-US" altLang="zh-CN" dirty="0"/>
              <a:t> Harry Liu, Rong Pan, </a:t>
            </a:r>
            <a:r>
              <a:rPr kumimoji="1" lang="en-US" altLang="zh-CN" dirty="0" err="1"/>
              <a:t>Jeongkeun</a:t>
            </a:r>
            <a:r>
              <a:rPr kumimoji="1" lang="en-US" altLang="zh-CN" dirty="0"/>
              <a:t> Lee, </a:t>
            </a:r>
            <a:r>
              <a:rPr kumimoji="1" lang="en-US" altLang="zh-CN" dirty="0" err="1"/>
              <a:t>Changhoon</a:t>
            </a:r>
            <a:r>
              <a:rPr kumimoji="1" lang="en-US" altLang="zh-CN" dirty="0"/>
              <a:t> Kim, Barak Gafni, Yuval </a:t>
            </a:r>
            <a:r>
              <a:rPr kumimoji="1" lang="en-US" altLang="zh-CN" dirty="0" err="1"/>
              <a:t>Shpigelman</a:t>
            </a:r>
            <a:endParaRPr kumimoji="1" lang="en-US" altLang="zh-CN" dirty="0"/>
          </a:p>
          <a:p>
            <a:endParaRPr kumimoji="1" lang="en-US" altLang="zh-CN" dirty="0"/>
          </a:p>
          <a:p>
            <a:r>
              <a:rPr kumimoji="1" lang="en-US" altLang="zh-CN" dirty="0"/>
              <a:t>IETF-112 </a:t>
            </a:r>
            <a:r>
              <a:rPr kumimoji="1" lang="en-US" altLang="zh-CN" dirty="0" err="1"/>
              <a:t>rtgwg</a:t>
            </a:r>
            <a:endParaRPr kumimoji="1" lang="en-US" altLang="zh-CN" dirty="0"/>
          </a:p>
          <a:p>
            <a:r>
              <a:rPr kumimoji="1" lang="en-US" altLang="zh-CN" dirty="0"/>
              <a:t>Nov 2021</a:t>
            </a:r>
            <a:endParaRPr kumimoji="1" lang="zh-CN" altLang="en-US" dirty="0"/>
          </a:p>
        </p:txBody>
      </p:sp>
      <p:sp>
        <p:nvSpPr>
          <p:cNvPr id="4" name="Slide Number Placeholder 3">
            <a:extLst>
              <a:ext uri="{FF2B5EF4-FFF2-40B4-BE49-F238E27FC236}">
                <a16:creationId xmlns:a16="http://schemas.microsoft.com/office/drawing/2014/main" id="{C1B3EAD4-1144-0D4E-A6AB-C812797900B5}"/>
              </a:ext>
            </a:extLst>
          </p:cNvPr>
          <p:cNvSpPr>
            <a:spLocks noGrp="1"/>
          </p:cNvSpPr>
          <p:nvPr>
            <p:ph type="sldNum" sz="quarter" idx="12"/>
          </p:nvPr>
        </p:nvSpPr>
        <p:spPr/>
        <p:txBody>
          <a:bodyPr/>
          <a:lstStyle/>
          <a:p>
            <a:fld id="{C7D604A4-1BB8-3D4A-B692-02D87551D634}" type="slidenum">
              <a:rPr kumimoji="1" lang="zh-CN" altLang="en-US" smtClean="0"/>
              <a:t>1</a:t>
            </a:fld>
            <a:endParaRPr kumimoji="1" lang="zh-CN" altLang="en-US"/>
          </a:p>
        </p:txBody>
      </p:sp>
    </p:spTree>
    <p:extLst>
      <p:ext uri="{BB962C8B-B14F-4D97-AF65-F5344CB8AC3E}">
        <p14:creationId xmlns:p14="http://schemas.microsoft.com/office/powerpoint/2010/main" val="318726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36B1-240F-C349-A371-7D95B7ACF36B}"/>
              </a:ext>
            </a:extLst>
          </p:cNvPr>
          <p:cNvSpPr>
            <a:spLocks noGrp="1"/>
          </p:cNvSpPr>
          <p:nvPr>
            <p:ph type="title"/>
          </p:nvPr>
        </p:nvSpPr>
        <p:spPr>
          <a:xfrm>
            <a:off x="155812" y="136525"/>
            <a:ext cx="10515600" cy="1325563"/>
          </a:xfrm>
        </p:spPr>
        <p:txBody>
          <a:bodyPr>
            <a:normAutofit/>
          </a:bodyPr>
          <a:lstStyle/>
          <a:p>
            <a:r>
              <a:rPr kumimoji="1" lang="en-US" altLang="zh-CN" sz="4000" dirty="0"/>
              <a:t>In-band telemetry vs ECN</a:t>
            </a:r>
            <a:endParaRPr kumimoji="1" lang="zh-CN" altLang="en-US" sz="4000" dirty="0"/>
          </a:p>
        </p:txBody>
      </p:sp>
      <p:sp>
        <p:nvSpPr>
          <p:cNvPr id="3" name="Content Placeholder 2">
            <a:extLst>
              <a:ext uri="{FF2B5EF4-FFF2-40B4-BE49-F238E27FC236}">
                <a16:creationId xmlns:a16="http://schemas.microsoft.com/office/drawing/2014/main" id="{6547A89B-6BCF-F54C-BBFE-1CC4B9755376}"/>
              </a:ext>
            </a:extLst>
          </p:cNvPr>
          <p:cNvSpPr>
            <a:spLocks noGrp="1"/>
          </p:cNvSpPr>
          <p:nvPr>
            <p:ph idx="1"/>
          </p:nvPr>
        </p:nvSpPr>
        <p:spPr>
          <a:xfrm>
            <a:off x="155812" y="1462088"/>
            <a:ext cx="11654051" cy="5088837"/>
          </a:xfrm>
        </p:spPr>
        <p:txBody>
          <a:bodyPr/>
          <a:lstStyle/>
          <a:p>
            <a:r>
              <a:rPr lang="en-US" dirty="0"/>
              <a:t>ECN = Explicit Congestion Notification, single-bit notification</a:t>
            </a:r>
          </a:p>
          <a:p>
            <a:pPr marL="0" indent="0">
              <a:buNone/>
            </a:pPr>
            <a:endParaRPr lang="en-US" dirty="0"/>
          </a:p>
          <a:p>
            <a:r>
              <a:rPr lang="en-US" altLang="zh-CN" dirty="0" err="1"/>
              <a:t>I</a:t>
            </a:r>
            <a:r>
              <a:rPr lang="en-US" dirty="0" err="1"/>
              <a:t>nband</a:t>
            </a:r>
            <a:r>
              <a:rPr lang="en-US" dirty="0"/>
              <a:t> telemetry provides fine-grained network load information </a:t>
            </a:r>
          </a:p>
          <a:p>
            <a:pPr lvl="1"/>
            <a:r>
              <a:rPr lang="en-US" dirty="0"/>
              <a:t>e.g., queue length, transmitted bytes, timestamp, link capacity, etc.</a:t>
            </a:r>
          </a:p>
          <a:p>
            <a:pPr lvl="1"/>
            <a:r>
              <a:rPr lang="en-US" dirty="0"/>
              <a:t>Quickly converge to proper rate to highly utilize bandwidth while avoiding congestion</a:t>
            </a:r>
          </a:p>
          <a:p>
            <a:pPr lvl="1"/>
            <a:r>
              <a:rPr lang="en-US" dirty="0"/>
              <a:t>Consistently maintain a close-to-zero queue for low latency</a:t>
            </a:r>
          </a:p>
          <a:p>
            <a:pPr marL="914400" lvl="1" indent="-457200">
              <a:buFont typeface="+mj-lt"/>
              <a:buAutoNum type="arabicPeriod"/>
            </a:pPr>
            <a:endParaRPr lang="en-US" dirty="0"/>
          </a:p>
          <a:p>
            <a:r>
              <a:rPr lang="en-US" dirty="0"/>
              <a:t>Overhead of in-band telemetry (5-hop switches in DC paths)</a:t>
            </a:r>
          </a:p>
          <a:p>
            <a:pPr lvl="1"/>
            <a:r>
              <a:rPr lang="en-US" dirty="0"/>
              <a:t>Per</a:t>
            </a:r>
            <a:r>
              <a:rPr lang="en-US" altLang="zh-CN" dirty="0"/>
              <a:t>-packet</a:t>
            </a:r>
            <a:r>
              <a:rPr lang="zh-CN" altLang="en-US" dirty="0"/>
              <a:t> </a:t>
            </a:r>
            <a:r>
              <a:rPr lang="en-US" altLang="zh-CN" dirty="0"/>
              <a:t>telemetry (w/ compact): up to 42B or </a:t>
            </a:r>
            <a:r>
              <a:rPr lang="en-US" altLang="zh-CN" dirty="0">
                <a:solidFill>
                  <a:srgbClr val="FF0000"/>
                </a:solidFill>
              </a:rPr>
              <a:t>4.2%</a:t>
            </a:r>
            <a:r>
              <a:rPr lang="en-US" altLang="zh-CN" dirty="0"/>
              <a:t> in a 1KB packet </a:t>
            </a:r>
          </a:p>
          <a:p>
            <a:pPr lvl="1"/>
            <a:r>
              <a:rPr lang="en-US" dirty="0"/>
              <a:t>Per-RTT probing packet (w/ IFA1.0): up to 200B or </a:t>
            </a:r>
            <a:r>
              <a:rPr lang="en-US" dirty="0">
                <a:solidFill>
                  <a:srgbClr val="FF0000"/>
                </a:solidFill>
              </a:rPr>
              <a:t>2.5%</a:t>
            </a:r>
            <a:r>
              <a:rPr lang="en-US" dirty="0"/>
              <a:t> for each 8KB data</a:t>
            </a:r>
          </a:p>
          <a:p>
            <a:pPr lvl="1"/>
            <a:r>
              <a:rPr lang="en-US" dirty="0"/>
              <a:t>In DC, bandwidth is generally abundant, but the latency is much more important</a:t>
            </a:r>
          </a:p>
        </p:txBody>
      </p:sp>
      <p:sp>
        <p:nvSpPr>
          <p:cNvPr id="4" name="Slide Number Placeholder 3">
            <a:extLst>
              <a:ext uri="{FF2B5EF4-FFF2-40B4-BE49-F238E27FC236}">
                <a16:creationId xmlns:a16="http://schemas.microsoft.com/office/drawing/2014/main" id="{3E9EDBA1-6AD6-1545-B06C-75549A6EE1EC}"/>
              </a:ext>
            </a:extLst>
          </p:cNvPr>
          <p:cNvSpPr>
            <a:spLocks noGrp="1"/>
          </p:cNvSpPr>
          <p:nvPr>
            <p:ph type="sldNum" sz="quarter" idx="12"/>
          </p:nvPr>
        </p:nvSpPr>
        <p:spPr/>
        <p:txBody>
          <a:bodyPr/>
          <a:lstStyle/>
          <a:p>
            <a:fld id="{C7D604A4-1BB8-3D4A-B692-02D87551D634}" type="slidenum">
              <a:rPr kumimoji="1" lang="zh-CN" altLang="en-US" smtClean="0"/>
              <a:t>10</a:t>
            </a:fld>
            <a:endParaRPr kumimoji="1" lang="zh-CN" altLang="en-US"/>
          </a:p>
        </p:txBody>
      </p:sp>
    </p:spTree>
    <p:extLst>
      <p:ext uri="{BB962C8B-B14F-4D97-AF65-F5344CB8AC3E}">
        <p14:creationId xmlns:p14="http://schemas.microsoft.com/office/powerpoint/2010/main" val="2360014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 testbed, vs. DCQCN (hardware-based, widely used in industry)</a:t>
            </a:r>
          </a:p>
          <a:p>
            <a:pPr lvl="1"/>
            <a:r>
              <a:rPr lang="en-US" dirty="0"/>
              <a:t>Web search traffic at 50% load</a:t>
            </a:r>
          </a:p>
          <a:p>
            <a:r>
              <a:rPr lang="en-US" dirty="0"/>
              <a:t>Vs. other CC (unavailable in HW) in simulation. HPCC performs better</a:t>
            </a:r>
          </a:p>
        </p:txBody>
      </p:sp>
      <p:sp>
        <p:nvSpPr>
          <p:cNvPr id="3" name="Title 2"/>
          <p:cNvSpPr>
            <a:spLocks noGrp="1"/>
          </p:cNvSpPr>
          <p:nvPr>
            <p:ph type="title"/>
          </p:nvPr>
        </p:nvSpPr>
        <p:spPr>
          <a:xfrm>
            <a:off x="185277" y="209683"/>
            <a:ext cx="11490325" cy="452148"/>
          </a:xfrm>
        </p:spPr>
        <p:txBody>
          <a:bodyPr/>
          <a:lstStyle/>
          <a:p>
            <a:r>
              <a:rPr lang="en-US" sz="4000" dirty="0"/>
              <a:t>HPCC</a:t>
            </a:r>
            <a:r>
              <a:rPr lang="en-US" altLang="zh-CN" sz="4000" dirty="0"/>
              <a:t>++</a:t>
            </a:r>
            <a:r>
              <a:rPr lang="en-US" sz="4000" dirty="0"/>
              <a:t> achieves lower FCT and near-zero queue</a:t>
            </a:r>
          </a:p>
        </p:txBody>
      </p:sp>
      <p:sp>
        <p:nvSpPr>
          <p:cNvPr id="9" name="Slide Number Placeholder 8"/>
          <p:cNvSpPr>
            <a:spLocks noGrp="1"/>
          </p:cNvSpPr>
          <p:nvPr>
            <p:ph type="sldNum" sz="quarter" idx="2"/>
          </p:nvPr>
        </p:nvSpPr>
        <p:spPr/>
        <p:txBody>
          <a:bodyPr/>
          <a:lstStyle/>
          <a:p>
            <a:fld id="{86CB4B4D-7CA3-9044-876B-883B54F8677D}" type="slidenum">
              <a:rPr lang="uk-UA" smtClean="0"/>
              <a:t>11</a:t>
            </a:fld>
            <a:endParaRPr lang="uk-UA"/>
          </a:p>
        </p:txBody>
      </p:sp>
      <p:pic>
        <p:nvPicPr>
          <p:cNvPr id="4" name="Picture 3"/>
          <p:cNvPicPr>
            <a:picLocks noChangeAspect="1"/>
          </p:cNvPicPr>
          <p:nvPr/>
        </p:nvPicPr>
        <p:blipFill>
          <a:blip r:embed="rId4"/>
          <a:stretch>
            <a:fillRect/>
          </a:stretch>
        </p:blipFill>
        <p:spPr>
          <a:xfrm>
            <a:off x="185277" y="2920545"/>
            <a:ext cx="5656723" cy="3394034"/>
          </a:xfrm>
          <a:prstGeom prst="rect">
            <a:avLst/>
          </a:prstGeom>
        </p:spPr>
      </p:pic>
      <p:cxnSp>
        <p:nvCxnSpPr>
          <p:cNvPr id="5" name="Straight Arrow Connector 4"/>
          <p:cNvCxnSpPr/>
          <p:nvPr/>
        </p:nvCxnSpPr>
        <p:spPr>
          <a:xfrm>
            <a:off x="1368521" y="3505200"/>
            <a:ext cx="0" cy="1332614"/>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8521" y="3824853"/>
            <a:ext cx="1674833" cy="461665"/>
          </a:xfrm>
          <a:prstGeom prst="rect">
            <a:avLst/>
          </a:prstGeom>
          <a:noFill/>
        </p:spPr>
        <p:txBody>
          <a:bodyPr wrap="square" rtlCol="0">
            <a:spAutoFit/>
          </a:bodyPr>
          <a:lstStyle/>
          <a:p>
            <a:r>
              <a:rPr lang="en-US" sz="2400">
                <a:solidFill>
                  <a:schemeClr val="accent1"/>
                </a:solidFill>
              </a:rPr>
              <a:t>95% lower</a:t>
            </a:r>
          </a:p>
        </p:txBody>
      </p:sp>
      <p:cxnSp>
        <p:nvCxnSpPr>
          <p:cNvPr id="7" name="Straight Arrow Connector 6"/>
          <p:cNvCxnSpPr/>
          <p:nvPr/>
        </p:nvCxnSpPr>
        <p:spPr>
          <a:xfrm>
            <a:off x="3786699" y="4066198"/>
            <a:ext cx="0" cy="427576"/>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7133" y="4418084"/>
            <a:ext cx="1623583" cy="461665"/>
          </a:xfrm>
          <a:prstGeom prst="rect">
            <a:avLst/>
          </a:prstGeom>
          <a:noFill/>
        </p:spPr>
        <p:txBody>
          <a:bodyPr wrap="square" rtlCol="0">
            <a:spAutoFit/>
          </a:bodyPr>
          <a:lstStyle/>
          <a:p>
            <a:r>
              <a:rPr lang="en-US" sz="2400" dirty="0">
                <a:solidFill>
                  <a:schemeClr val="accent1"/>
                </a:solidFill>
              </a:rPr>
              <a:t>55% lower</a:t>
            </a:r>
          </a:p>
        </p:txBody>
      </p:sp>
      <p:pic>
        <p:nvPicPr>
          <p:cNvPr id="14" name="Picture 13">
            <a:extLst>
              <a:ext uri="{FF2B5EF4-FFF2-40B4-BE49-F238E27FC236}">
                <a16:creationId xmlns:a16="http://schemas.microsoft.com/office/drawing/2014/main" id="{933F45E5-7FE0-4E45-A971-9A7B728A4AAD}"/>
              </a:ext>
            </a:extLst>
          </p:cNvPr>
          <p:cNvPicPr>
            <a:picLocks noChangeAspect="1"/>
          </p:cNvPicPr>
          <p:nvPr/>
        </p:nvPicPr>
        <p:blipFill>
          <a:blip r:embed="rId5"/>
          <a:stretch>
            <a:fillRect/>
          </a:stretch>
        </p:blipFill>
        <p:spPr>
          <a:xfrm>
            <a:off x="6196845" y="2920545"/>
            <a:ext cx="5847979" cy="3391639"/>
          </a:xfrm>
          <a:prstGeom prst="rect">
            <a:avLst/>
          </a:prstGeom>
        </p:spPr>
      </p:pic>
      <p:sp>
        <p:nvSpPr>
          <p:cNvPr id="15" name="TextBox 14"/>
          <p:cNvSpPr txBox="1"/>
          <p:nvPr/>
        </p:nvSpPr>
        <p:spPr>
          <a:xfrm>
            <a:off x="7552295" y="2279125"/>
            <a:ext cx="3897927" cy="830997"/>
          </a:xfrm>
          <a:prstGeom prst="rect">
            <a:avLst/>
          </a:prstGeom>
          <a:noFill/>
        </p:spPr>
        <p:txBody>
          <a:bodyPr wrap="none" rtlCol="0">
            <a:spAutoFit/>
          </a:bodyPr>
          <a:lstStyle/>
          <a:p>
            <a:pPr algn="l"/>
            <a:r>
              <a:rPr lang="en-US" sz="2400" dirty="0">
                <a:solidFill>
                  <a:schemeClr val="accent1"/>
                </a:solidFill>
              </a:rPr>
              <a:t>HPCC</a:t>
            </a:r>
            <a:r>
              <a:rPr lang="en-US" altLang="zh-CN" sz="2400" dirty="0">
                <a:solidFill>
                  <a:schemeClr val="accent1"/>
                </a:solidFill>
              </a:rPr>
              <a:t>++</a:t>
            </a:r>
            <a:r>
              <a:rPr lang="en-US" sz="2400" dirty="0">
                <a:solidFill>
                  <a:schemeClr val="accent1"/>
                </a:solidFill>
              </a:rPr>
              <a:t> </a:t>
            </a:r>
          </a:p>
          <a:p>
            <a:r>
              <a:rPr lang="en-US" sz="2400" dirty="0">
                <a:solidFill>
                  <a:schemeClr val="accent1"/>
                </a:solidFill>
              </a:rPr>
              <a:t>- P99: 23KB (7us queue delay)</a:t>
            </a:r>
          </a:p>
        </p:txBody>
      </p:sp>
      <p:cxnSp>
        <p:nvCxnSpPr>
          <p:cNvPr id="16" name="Straight Arrow Connector 15"/>
          <p:cNvCxnSpPr>
            <a:stCxn id="15" idx="1"/>
          </p:cNvCxnSpPr>
          <p:nvPr/>
        </p:nvCxnSpPr>
        <p:spPr>
          <a:xfrm flipH="1">
            <a:off x="7366001" y="2694624"/>
            <a:ext cx="186294" cy="282665"/>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42075514"/>
      </p:ext>
    </p:extLst>
  </p:cSld>
  <p:clrMapOvr>
    <a:masterClrMapping/>
  </p:clrMapOvr>
  <p:transition spd="med" advTm="749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animEffect transition="in" filter="fade">
                                      <p:cBhvr>
                                        <p:cTn id="46" dur="500"/>
                                        <p:tgtEl>
                                          <p:spTgt spid="1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animEffect transition="in" filter="fade">
                                      <p:cBhvr>
                                        <p:cTn id="5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5832F-A833-3644-B5E6-88EDD5B5B855}"/>
              </a:ext>
            </a:extLst>
          </p:cNvPr>
          <p:cNvSpPr>
            <a:spLocks noGrp="1"/>
          </p:cNvSpPr>
          <p:nvPr>
            <p:ph type="title"/>
          </p:nvPr>
        </p:nvSpPr>
        <p:spPr>
          <a:xfrm>
            <a:off x="2071254" y="3870325"/>
            <a:ext cx="10515600" cy="1325563"/>
          </a:xfrm>
        </p:spPr>
        <p:txBody>
          <a:bodyPr/>
          <a:lstStyle/>
          <a:p>
            <a:r>
              <a:rPr lang="en-US" altLang="zh-CN" dirty="0"/>
              <a:t>Thank</a:t>
            </a:r>
            <a:r>
              <a:rPr lang="zh-CN" altLang="en-US" dirty="0"/>
              <a:t> </a:t>
            </a:r>
            <a:r>
              <a:rPr lang="en-US" altLang="zh-CN" dirty="0"/>
              <a:t>You</a:t>
            </a:r>
            <a:endParaRPr lang="zh-CN" altLang="en-US" dirty="0"/>
          </a:p>
        </p:txBody>
      </p:sp>
      <p:sp>
        <p:nvSpPr>
          <p:cNvPr id="4" name="Slide Number Placeholder 3">
            <a:extLst>
              <a:ext uri="{FF2B5EF4-FFF2-40B4-BE49-F238E27FC236}">
                <a16:creationId xmlns:a16="http://schemas.microsoft.com/office/drawing/2014/main" id="{F1DB1F11-991F-474B-91A8-1C56A79901CD}"/>
              </a:ext>
            </a:extLst>
          </p:cNvPr>
          <p:cNvSpPr>
            <a:spLocks noGrp="1"/>
          </p:cNvSpPr>
          <p:nvPr>
            <p:ph type="sldNum" sz="quarter" idx="1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4246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131481" y="14439"/>
            <a:ext cx="10515600" cy="770149"/>
          </a:xfrm>
        </p:spPr>
        <p:txBody>
          <a:bodyPr>
            <a:noAutofit/>
          </a:bodyPr>
          <a:lstStyle/>
          <a:p>
            <a:r>
              <a:rPr lang="en-US" sz="4000" dirty="0"/>
              <a:t>Cloud desires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2</a:t>
            </a:fld>
            <a:endParaRPr lang="uk-UA" dirty="0"/>
          </a:p>
        </p:txBody>
      </p:sp>
      <p:sp>
        <p:nvSpPr>
          <p:cNvPr id="10" name="New Product Release">
            <a:extLst>
              <a:ext uri="{FF2B5EF4-FFF2-40B4-BE49-F238E27FC236}">
                <a16:creationId xmlns:a16="http://schemas.microsoft.com/office/drawing/2014/main" id="{8861EFC6-C877-2348-88CC-8E39D146D280}"/>
              </a:ext>
            </a:extLst>
          </p:cNvPr>
          <p:cNvSpPr txBox="1"/>
          <p:nvPr/>
        </p:nvSpPr>
        <p:spPr>
          <a:xfrm>
            <a:off x="34465" y="2344654"/>
            <a:ext cx="3800367" cy="430433"/>
          </a:xfrm>
          <a:prstGeom prst="rect">
            <a:avLst/>
          </a:prstGeom>
          <a:ln w="12700">
            <a:miter lim="400000"/>
          </a:ln>
          <a:extLst>
            <a:ext uri="{C572A759-6A51-4108-AA02-DFA0A04FC94B}">
              <ma14:wrappingTextBoxFlag xmlns:ma14="http://schemas.microsoft.com/office/mac/drawingml/2011/main" xmlns="" val="1"/>
            </a:ext>
          </a:extLst>
        </p:spPr>
        <p:txBody>
          <a:bodyPr wrap="square" lIns="25397" tIns="25397" rIns="25397" bIns="25397" anchor="ctr">
            <a:spAutoFit/>
          </a:bodyPr>
          <a:lstStyle>
            <a:lvl1pPr algn="l" defTabSz="821530">
              <a:lnSpc>
                <a:spcPct val="120000"/>
              </a:lnSpc>
              <a:defRPr sz="4000">
                <a:solidFill>
                  <a:srgbClr val="FF6A00"/>
                </a:solidFill>
                <a:latin typeface="PingFang SC Semibold"/>
                <a:ea typeface="PingFang SC Semibold"/>
                <a:cs typeface="PingFang SC Semibold"/>
                <a:sym typeface="PingFang SC Semibold"/>
              </a:defRPr>
            </a:lvl1pPr>
          </a:lstStyle>
          <a:p>
            <a:pPr algn="ctr"/>
            <a:r>
              <a:rPr lang="en-US" sz="2200" dirty="0">
                <a:latin typeface="+mn-lt"/>
                <a:ea typeface="+mn-ea"/>
                <a:cs typeface="+mn-ea"/>
                <a:sym typeface="+mn-lt"/>
              </a:rPr>
              <a:t>High-performance storage </a:t>
            </a:r>
          </a:p>
        </p:txBody>
      </p:sp>
      <p:sp>
        <p:nvSpPr>
          <p:cNvPr id="11" name="蓝紫渐变色为主要用于重要信息、icon配图等，白色用于标准标题、正文">
            <a:extLst>
              <a:ext uri="{FF2B5EF4-FFF2-40B4-BE49-F238E27FC236}">
                <a16:creationId xmlns:a16="http://schemas.microsoft.com/office/drawing/2014/main" id="{FE23556E-5E4C-4740-8BED-2D40AD24D235}"/>
              </a:ext>
            </a:extLst>
          </p:cNvPr>
          <p:cNvSpPr txBox="1"/>
          <p:nvPr/>
        </p:nvSpPr>
        <p:spPr>
          <a:xfrm>
            <a:off x="216151" y="4918539"/>
            <a:ext cx="3660779" cy="1360400"/>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2400">
                <a:solidFill>
                  <a:srgbClr val="5E5E5E"/>
                </a:solidFill>
                <a:latin typeface="PingFang SC Regular"/>
                <a:ea typeface="PingFang SC Regular"/>
                <a:cs typeface="PingFang SC Regular"/>
                <a:sym typeface="PingFang SC Regular"/>
              </a:defRPr>
            </a:lvl1pPr>
          </a:lstStyle>
          <a:p>
            <a:pPr marL="171429" indent="-171429">
              <a:buFont typeface="Arial" charset="0"/>
              <a:buChar char="•"/>
            </a:pPr>
            <a:r>
              <a:rPr lang="en-US" altLang="zh-CN" sz="1800" dirty="0">
                <a:solidFill>
                  <a:schemeClr val="tx1"/>
                </a:solidFill>
                <a:latin typeface="+mn-lt"/>
                <a:ea typeface="+mn-ea"/>
                <a:cs typeface="+mn-ea"/>
                <a:sym typeface="+mn-lt"/>
              </a:rPr>
              <a:t>Storage-compute separation is norm</a:t>
            </a:r>
          </a:p>
          <a:p>
            <a:pPr marL="171429" indent="-171429">
              <a:buFont typeface="Arial" charset="0"/>
              <a:buChar char="•"/>
            </a:pPr>
            <a:r>
              <a:rPr lang="en-US" altLang="zh-CN" sz="1800" dirty="0" err="1">
                <a:solidFill>
                  <a:schemeClr val="tx1"/>
                </a:solidFill>
                <a:latin typeface="+mn-lt"/>
                <a:ea typeface="+mn-ea"/>
                <a:cs typeface="+mn-ea"/>
                <a:sym typeface="+mn-lt"/>
              </a:rPr>
              <a:t>HDD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SSD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NVMe</a:t>
            </a:r>
            <a:endParaRPr lang="en-US" altLang="zh-CN" sz="1800" dirty="0">
              <a:solidFill>
                <a:schemeClr val="tx1"/>
              </a:solidFill>
              <a:latin typeface="+mn-lt"/>
              <a:ea typeface="+mn-ea"/>
              <a:cs typeface="+mn-ea"/>
              <a:sym typeface="+mn-lt"/>
            </a:endParaRPr>
          </a:p>
          <a:p>
            <a:pPr marL="171429" indent="-171429">
              <a:buFont typeface="Arial" charset="0"/>
              <a:buChar char="•"/>
            </a:pPr>
            <a:r>
              <a:rPr lang="en-US" altLang="zh-CN" sz="1800" dirty="0">
                <a:solidFill>
                  <a:schemeClr val="tx1"/>
                </a:solidFill>
                <a:latin typeface="+mn-lt"/>
                <a:ea typeface="+mn-ea"/>
                <a:cs typeface="+mn-ea"/>
                <a:sym typeface="+mn-lt"/>
              </a:rPr>
              <a:t>Higher-throughput, lower latency</a:t>
            </a:r>
          </a:p>
          <a:p>
            <a:pPr marL="171429" indent="-171429">
              <a:buFont typeface="Arial" charset="0"/>
              <a:buChar char="•"/>
            </a:pPr>
            <a:r>
              <a:rPr lang="en-US" altLang="zh-CN" sz="1800" dirty="0">
                <a:solidFill>
                  <a:schemeClr val="tx1"/>
                </a:solidFill>
                <a:latin typeface="+mn-lt"/>
                <a:ea typeface="+mn-ea"/>
                <a:cs typeface="+mn-ea"/>
                <a:sym typeface="+mn-lt"/>
              </a:rPr>
              <a:t>1M IOPS / 50~100us</a:t>
            </a:r>
          </a:p>
        </p:txBody>
      </p:sp>
      <p:sp>
        <p:nvSpPr>
          <p:cNvPr id="12" name="用于架构图等配图中">
            <a:extLst>
              <a:ext uri="{FF2B5EF4-FFF2-40B4-BE49-F238E27FC236}">
                <a16:creationId xmlns:a16="http://schemas.microsoft.com/office/drawing/2014/main" id="{2F11E27B-CD0C-0E46-8F96-2F58EB75FAD7}"/>
              </a:ext>
            </a:extLst>
          </p:cNvPr>
          <p:cNvSpPr txBox="1"/>
          <p:nvPr/>
        </p:nvSpPr>
        <p:spPr>
          <a:xfrm>
            <a:off x="4523266" y="4918539"/>
            <a:ext cx="3281595" cy="1360400"/>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50000"/>
              </a:lnSpc>
              <a:defRPr sz="2400">
                <a:solidFill>
                  <a:srgbClr val="5E5E5E"/>
                </a:solidFill>
                <a:latin typeface="PingFang SC Regular"/>
                <a:ea typeface="PingFang SC Regular"/>
                <a:cs typeface="PingFang SC Regular"/>
                <a:sym typeface="PingFang SC Regular"/>
              </a:defRPr>
            </a:lvl1pPr>
          </a:lstStyle>
          <a:p>
            <a:pPr marL="171429" indent="-171429">
              <a:lnSpc>
                <a:spcPct val="120000"/>
              </a:lnSpc>
              <a:buFont typeface="Arial" charset="0"/>
              <a:buChar char="•"/>
            </a:pPr>
            <a:r>
              <a:rPr lang="en-US" sz="1800" dirty="0">
                <a:solidFill>
                  <a:schemeClr val="tx1"/>
                </a:solidFill>
                <a:latin typeface="+mn-lt"/>
                <a:ea typeface="+mn-ea"/>
                <a:cs typeface="+mn-ea"/>
                <a:sym typeface="+mn-lt"/>
              </a:rPr>
              <a:t>Distributed deep learning, HPC</a:t>
            </a:r>
          </a:p>
          <a:p>
            <a:pPr marL="171429" indent="-171429">
              <a:lnSpc>
                <a:spcPct val="120000"/>
              </a:lnSpc>
              <a:buFont typeface="Arial" charset="0"/>
              <a:buChar char="•"/>
            </a:pPr>
            <a:r>
              <a:rPr lang="en-US" sz="1800" dirty="0">
                <a:solidFill>
                  <a:schemeClr val="tx1"/>
                </a:solidFill>
                <a:latin typeface="+mn-lt"/>
                <a:ea typeface="+mn-ea"/>
                <a:cs typeface="+mn-ea"/>
                <a:sym typeface="+mn-lt"/>
              </a:rPr>
              <a:t>CPU</a:t>
            </a:r>
            <a:r>
              <a:rPr lang="en-US" sz="1800" dirty="0">
                <a:solidFill>
                  <a:schemeClr val="tx1"/>
                </a:solidFill>
                <a:latin typeface="+mn-lt"/>
                <a:ea typeface="+mn-ea"/>
                <a:cs typeface="+mn-ea"/>
                <a:sym typeface="Wingdings"/>
              </a:rPr>
              <a:t></a:t>
            </a:r>
            <a:r>
              <a:rPr lang="en-US" sz="1800" dirty="0">
                <a:solidFill>
                  <a:schemeClr val="tx1"/>
                </a:solidFill>
                <a:latin typeface="+mn-lt"/>
                <a:ea typeface="+mn-ea"/>
                <a:cs typeface="+mn-ea"/>
                <a:sym typeface="+mn-lt"/>
              </a:rPr>
              <a:t>GPU, FPGA, ASIC</a:t>
            </a:r>
          </a:p>
          <a:p>
            <a:pPr marL="171429" indent="-171429">
              <a:lnSpc>
                <a:spcPct val="120000"/>
              </a:lnSpc>
              <a:buFont typeface="Arial" charset="0"/>
              <a:buChar char="•"/>
            </a:pPr>
            <a:r>
              <a:rPr lang="en-US" sz="1800" dirty="0">
                <a:solidFill>
                  <a:schemeClr val="tx1"/>
                </a:solidFill>
                <a:latin typeface="+mn-lt"/>
                <a:ea typeface="+mn-ea"/>
                <a:cs typeface="+mn-ea"/>
                <a:sym typeface="+mn-lt"/>
              </a:rPr>
              <a:t>Faster compute, lower latency</a:t>
            </a:r>
          </a:p>
          <a:p>
            <a:pPr marL="171429" indent="-171429">
              <a:lnSpc>
                <a:spcPct val="120000"/>
              </a:lnSpc>
              <a:buFont typeface="Arial" charset="0"/>
              <a:buChar char="•"/>
            </a:pPr>
            <a:r>
              <a:rPr lang="en-US" sz="1800" dirty="0">
                <a:solidFill>
                  <a:schemeClr val="tx1"/>
                </a:solidFill>
                <a:latin typeface="+mn-lt"/>
                <a:ea typeface="+mn-ea"/>
                <a:cs typeface="+mn-ea"/>
                <a:sym typeface="+mn-lt"/>
              </a:rPr>
              <a:t>E.g. latency &lt;10us</a:t>
            </a:r>
          </a:p>
        </p:txBody>
      </p:sp>
      <p:sp>
        <p:nvSpPr>
          <p:cNvPr id="13" name="辅助元素">
            <a:extLst>
              <a:ext uri="{FF2B5EF4-FFF2-40B4-BE49-F238E27FC236}">
                <a16:creationId xmlns:a16="http://schemas.microsoft.com/office/drawing/2014/main" id="{D4A41ABB-CBB0-7343-82B8-EC5518C7368E}"/>
              </a:ext>
            </a:extLst>
          </p:cNvPr>
          <p:cNvSpPr txBox="1"/>
          <p:nvPr/>
        </p:nvSpPr>
        <p:spPr>
          <a:xfrm>
            <a:off x="4318773" y="2343803"/>
            <a:ext cx="4132424" cy="432133"/>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High-performance computation</a:t>
            </a:r>
          </a:p>
        </p:txBody>
      </p:sp>
      <p:sp>
        <p:nvSpPr>
          <p:cNvPr id="14" name="用于架构图等配图中">
            <a:extLst>
              <a:ext uri="{FF2B5EF4-FFF2-40B4-BE49-F238E27FC236}">
                <a16:creationId xmlns:a16="http://schemas.microsoft.com/office/drawing/2014/main" id="{C6933ED0-ECCF-6545-85B3-BBA3837B3504}"/>
              </a:ext>
            </a:extLst>
          </p:cNvPr>
          <p:cNvSpPr txBox="1"/>
          <p:nvPr/>
        </p:nvSpPr>
        <p:spPr>
          <a:xfrm>
            <a:off x="8451197" y="4967918"/>
            <a:ext cx="3395051" cy="1028001"/>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42900" indent="-342900" algn="l" defTabSz="457200">
              <a:lnSpc>
                <a:spcPct val="120000"/>
              </a:lnSpc>
              <a:buFont typeface="Arial" charset="0"/>
              <a:buChar char="•"/>
              <a:defRPr sz="3200">
                <a:solidFill>
                  <a:srgbClr val="5E5E5E"/>
                </a:solidFill>
                <a:cs typeface="+mn-ea"/>
              </a:defRPr>
            </a:lvl1pPr>
          </a:lstStyle>
          <a:p>
            <a:r>
              <a:rPr lang="en-US" sz="1800" dirty="0">
                <a:solidFill>
                  <a:schemeClr val="tx1"/>
                </a:solidFill>
                <a:sym typeface="+mn-lt"/>
              </a:rPr>
              <a:t>More network load</a:t>
            </a:r>
          </a:p>
          <a:p>
            <a:r>
              <a:rPr lang="en-US" sz="1800" dirty="0">
                <a:solidFill>
                  <a:schemeClr val="tx1"/>
                </a:solidFill>
                <a:sym typeface="+mn-lt"/>
              </a:rPr>
              <a:t>Need ultra-lower latency: 3-5us, &gt; 40Gbps (Gao </a:t>
            </a:r>
            <a:r>
              <a:rPr lang="en-US" sz="1800" dirty="0" err="1">
                <a:solidFill>
                  <a:schemeClr val="tx1"/>
                </a:solidFill>
                <a:sym typeface="+mn-lt"/>
              </a:rPr>
              <a:t>Et.al</a:t>
            </a:r>
            <a:r>
              <a:rPr lang="en-US" sz="1800" dirty="0">
                <a:solidFill>
                  <a:schemeClr val="tx1"/>
                </a:solidFill>
                <a:sym typeface="+mn-lt"/>
              </a:rPr>
              <a:t>. OSDI’16)</a:t>
            </a:r>
          </a:p>
        </p:txBody>
      </p:sp>
      <p:sp>
        <p:nvSpPr>
          <p:cNvPr id="15" name="辅助元素">
            <a:extLst>
              <a:ext uri="{FF2B5EF4-FFF2-40B4-BE49-F238E27FC236}">
                <a16:creationId xmlns:a16="http://schemas.microsoft.com/office/drawing/2014/main" id="{8E5650DC-1D80-7945-AC4E-98FAA946CED4}"/>
              </a:ext>
            </a:extLst>
          </p:cNvPr>
          <p:cNvSpPr txBox="1"/>
          <p:nvPr/>
        </p:nvSpPr>
        <p:spPr>
          <a:xfrm>
            <a:off x="8772551" y="2343803"/>
            <a:ext cx="3749059" cy="432133"/>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Resource disaggregation </a:t>
            </a:r>
          </a:p>
        </p:txBody>
      </p:sp>
      <p:pic>
        <p:nvPicPr>
          <p:cNvPr id="16" name="Picture 15">
            <a:extLst>
              <a:ext uri="{FF2B5EF4-FFF2-40B4-BE49-F238E27FC236}">
                <a16:creationId xmlns:a16="http://schemas.microsoft.com/office/drawing/2014/main" id="{CB01B661-7DD6-4C48-98EE-E2EDBF74854F}"/>
              </a:ext>
            </a:extLst>
          </p:cNvPr>
          <p:cNvPicPr>
            <a:picLocks noChangeAspect="1"/>
          </p:cNvPicPr>
          <p:nvPr/>
        </p:nvPicPr>
        <p:blipFill>
          <a:blip r:embed="rId3"/>
          <a:stretch>
            <a:fillRect/>
          </a:stretch>
        </p:blipFill>
        <p:spPr>
          <a:xfrm>
            <a:off x="131482" y="3135677"/>
            <a:ext cx="3996792" cy="1110576"/>
          </a:xfrm>
          <a:prstGeom prst="rect">
            <a:avLst/>
          </a:prstGeom>
        </p:spPr>
      </p:pic>
      <p:pic>
        <p:nvPicPr>
          <p:cNvPr id="17" name="Picture 16">
            <a:extLst>
              <a:ext uri="{FF2B5EF4-FFF2-40B4-BE49-F238E27FC236}">
                <a16:creationId xmlns:a16="http://schemas.microsoft.com/office/drawing/2014/main" id="{230E45F1-EEC4-934A-916F-949C105C09DD}"/>
              </a:ext>
            </a:extLst>
          </p:cNvPr>
          <p:cNvPicPr>
            <a:picLocks noChangeAspect="1"/>
          </p:cNvPicPr>
          <p:nvPr/>
        </p:nvPicPr>
        <p:blipFill>
          <a:blip r:embed="rId4"/>
          <a:stretch>
            <a:fillRect/>
          </a:stretch>
        </p:blipFill>
        <p:spPr>
          <a:xfrm>
            <a:off x="8708501" y="2877439"/>
            <a:ext cx="3001473" cy="1997940"/>
          </a:xfrm>
          <a:prstGeom prst="rect">
            <a:avLst/>
          </a:prstGeom>
        </p:spPr>
      </p:pic>
      <p:pic>
        <p:nvPicPr>
          <p:cNvPr id="18" name="Picture 2" descr="https://yqfile.alicdn.com/ac354276235093aee2ef76d036c8cf2f7b3a5b7f.jpeg">
            <a:extLst>
              <a:ext uri="{FF2B5EF4-FFF2-40B4-BE49-F238E27FC236}">
                <a16:creationId xmlns:a16="http://schemas.microsoft.com/office/drawing/2014/main" id="{A0B6AE4C-AB05-4C49-9FA0-709EBDD18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679" y="2877439"/>
            <a:ext cx="2941445" cy="175604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9435C10-6B54-8640-A87C-21105346476D}"/>
              </a:ext>
            </a:extLst>
          </p:cNvPr>
          <p:cNvSpPr/>
          <p:nvPr/>
        </p:nvSpPr>
        <p:spPr>
          <a:xfrm>
            <a:off x="5055163" y="794224"/>
            <a:ext cx="4083041"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bigger data to compute &amp; store</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D70D42C-FCC0-3A4F-A309-84CE6B2A3D9D}"/>
              </a:ext>
            </a:extLst>
          </p:cNvPr>
          <p:cNvSpPr/>
          <p:nvPr/>
        </p:nvSpPr>
        <p:spPr>
          <a:xfrm>
            <a:off x="5103318" y="1209247"/>
            <a:ext cx="43458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faster compute &amp; storage devices</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D9037170-D5F4-224B-872A-4367238CCF3E}"/>
              </a:ext>
            </a:extLst>
          </p:cNvPr>
          <p:cNvSpPr/>
          <p:nvPr/>
        </p:nvSpPr>
        <p:spPr>
          <a:xfrm>
            <a:off x="1925537" y="1211219"/>
            <a:ext cx="25757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Today, clouds have </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3" name="Left Brace 22">
            <a:extLst>
              <a:ext uri="{FF2B5EF4-FFF2-40B4-BE49-F238E27FC236}">
                <a16:creationId xmlns:a16="http://schemas.microsoft.com/office/drawing/2014/main" id="{A3F8321C-918C-3348-AEA8-510B567BDB46}"/>
              </a:ext>
            </a:extLst>
          </p:cNvPr>
          <p:cNvSpPr/>
          <p:nvPr/>
        </p:nvSpPr>
        <p:spPr>
          <a:xfrm>
            <a:off x="4668585" y="950981"/>
            <a:ext cx="288419" cy="102038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a:p>
        </p:txBody>
      </p:sp>
      <p:sp>
        <p:nvSpPr>
          <p:cNvPr id="24" name="Rectangle 23">
            <a:extLst>
              <a:ext uri="{FF2B5EF4-FFF2-40B4-BE49-F238E27FC236}">
                <a16:creationId xmlns:a16="http://schemas.microsoft.com/office/drawing/2014/main" id="{5756CCF0-CE70-3E44-8EA4-B8D68064491D}"/>
              </a:ext>
            </a:extLst>
          </p:cNvPr>
          <p:cNvSpPr/>
          <p:nvPr/>
        </p:nvSpPr>
        <p:spPr>
          <a:xfrm>
            <a:off x="5161528" y="1609857"/>
            <a:ext cx="5910464"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more types of compute and storage resources</a:t>
            </a:r>
            <a:endParaRPr lang="en-US" sz="440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86679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0" grpId="0"/>
      <p:bldP spid="21" grpId="0"/>
      <p:bldP spid="22" grpId="0"/>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86479" y="30567"/>
            <a:ext cx="11482005" cy="770149"/>
          </a:xfrm>
        </p:spPr>
        <p:txBody>
          <a:bodyPr>
            <a:noAutofit/>
          </a:bodyPr>
          <a:lstStyle/>
          <a:p>
            <a:r>
              <a:rPr lang="en-US" sz="4000" dirty="0"/>
              <a:t>Hyper-speed network chips !=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3</a:t>
            </a:fld>
            <a:endParaRPr lang="uk-UA"/>
          </a:p>
        </p:txBody>
      </p:sp>
      <p:sp>
        <p:nvSpPr>
          <p:cNvPr id="18" name="Rectangle 17">
            <a:extLst>
              <a:ext uri="{FF2B5EF4-FFF2-40B4-BE49-F238E27FC236}">
                <a16:creationId xmlns:a16="http://schemas.microsoft.com/office/drawing/2014/main" id="{009CC783-CCE2-8942-B203-C3D6AA72731A}"/>
              </a:ext>
            </a:extLst>
          </p:cNvPr>
          <p:cNvSpPr/>
          <p:nvPr/>
        </p:nvSpPr>
        <p:spPr>
          <a:xfrm>
            <a:off x="591546"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20" name="Rectangle 19">
            <a:extLst>
              <a:ext uri="{FF2B5EF4-FFF2-40B4-BE49-F238E27FC236}">
                <a16:creationId xmlns:a16="http://schemas.microsoft.com/office/drawing/2014/main" id="{5CD2B91F-FFA6-1944-91FB-58478B52CE3E}"/>
              </a:ext>
            </a:extLst>
          </p:cNvPr>
          <p:cNvSpPr/>
          <p:nvPr/>
        </p:nvSpPr>
        <p:spPr>
          <a:xfrm>
            <a:off x="591545"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21" name="Picture 20">
            <a:extLst>
              <a:ext uri="{FF2B5EF4-FFF2-40B4-BE49-F238E27FC236}">
                <a16:creationId xmlns:a16="http://schemas.microsoft.com/office/drawing/2014/main" id="{15FD2B1B-2F07-1844-8722-9831325E6194}"/>
              </a:ext>
            </a:extLst>
          </p:cNvPr>
          <p:cNvPicPr>
            <a:picLocks noChangeAspect="1"/>
          </p:cNvPicPr>
          <p:nvPr/>
        </p:nvPicPr>
        <p:blipFill>
          <a:blip r:embed="rId3"/>
          <a:stretch>
            <a:fillRect/>
          </a:stretch>
        </p:blipFill>
        <p:spPr>
          <a:xfrm>
            <a:off x="2194227" y="1370171"/>
            <a:ext cx="1066776" cy="1066776"/>
          </a:xfrm>
          <a:prstGeom prst="rect">
            <a:avLst/>
          </a:prstGeom>
        </p:spPr>
      </p:pic>
      <p:pic>
        <p:nvPicPr>
          <p:cNvPr id="22" name="Picture 21">
            <a:extLst>
              <a:ext uri="{FF2B5EF4-FFF2-40B4-BE49-F238E27FC236}">
                <a16:creationId xmlns:a16="http://schemas.microsoft.com/office/drawing/2014/main" id="{942AAB12-72CE-324D-B7CC-6958CF9C9299}"/>
              </a:ext>
            </a:extLst>
          </p:cNvPr>
          <p:cNvPicPr>
            <a:picLocks noChangeAspect="1"/>
          </p:cNvPicPr>
          <p:nvPr/>
        </p:nvPicPr>
        <p:blipFill>
          <a:blip r:embed="rId4"/>
          <a:stretch>
            <a:fillRect/>
          </a:stretch>
        </p:blipFill>
        <p:spPr>
          <a:xfrm>
            <a:off x="995535" y="1344158"/>
            <a:ext cx="970116" cy="970116"/>
          </a:xfrm>
          <a:prstGeom prst="rect">
            <a:avLst/>
          </a:prstGeom>
        </p:spPr>
      </p:pic>
      <p:pic>
        <p:nvPicPr>
          <p:cNvPr id="23" name="Picture 22">
            <a:extLst>
              <a:ext uri="{FF2B5EF4-FFF2-40B4-BE49-F238E27FC236}">
                <a16:creationId xmlns:a16="http://schemas.microsoft.com/office/drawing/2014/main" id="{4DA90E13-47C6-5C4E-AE66-9D38DA8BFAB4}"/>
              </a:ext>
            </a:extLst>
          </p:cNvPr>
          <p:cNvPicPr>
            <a:picLocks noChangeAspect="1"/>
          </p:cNvPicPr>
          <p:nvPr/>
        </p:nvPicPr>
        <p:blipFill>
          <a:blip r:embed="rId5"/>
          <a:stretch>
            <a:fillRect/>
          </a:stretch>
        </p:blipFill>
        <p:spPr>
          <a:xfrm>
            <a:off x="1459193" y="2372219"/>
            <a:ext cx="1157844" cy="1157844"/>
          </a:xfrm>
          <a:prstGeom prst="rect">
            <a:avLst/>
          </a:prstGeom>
        </p:spPr>
      </p:pic>
      <p:pic>
        <p:nvPicPr>
          <p:cNvPr id="24" name="Picture 23">
            <a:extLst>
              <a:ext uri="{FF2B5EF4-FFF2-40B4-BE49-F238E27FC236}">
                <a16:creationId xmlns:a16="http://schemas.microsoft.com/office/drawing/2014/main" id="{F02C7551-56AA-484B-ACEB-D2EEDE924C3C}"/>
              </a:ext>
            </a:extLst>
          </p:cNvPr>
          <p:cNvPicPr>
            <a:picLocks noChangeAspect="1"/>
          </p:cNvPicPr>
          <p:nvPr/>
        </p:nvPicPr>
        <p:blipFill>
          <a:blip r:embed="rId6"/>
          <a:stretch>
            <a:fillRect/>
          </a:stretch>
        </p:blipFill>
        <p:spPr>
          <a:xfrm>
            <a:off x="3508661" y="2983126"/>
            <a:ext cx="4637640" cy="1474281"/>
          </a:xfrm>
          <a:prstGeom prst="rect">
            <a:avLst/>
          </a:prstGeom>
        </p:spPr>
      </p:pic>
      <p:sp>
        <p:nvSpPr>
          <p:cNvPr id="34" name="Rectangle 33">
            <a:extLst>
              <a:ext uri="{FF2B5EF4-FFF2-40B4-BE49-F238E27FC236}">
                <a16:creationId xmlns:a16="http://schemas.microsoft.com/office/drawing/2014/main" id="{FFB4C517-0D6E-1346-8552-DDFF17316EF4}"/>
              </a:ext>
            </a:extLst>
          </p:cNvPr>
          <p:cNvSpPr/>
          <p:nvPr/>
        </p:nvSpPr>
        <p:spPr>
          <a:xfrm>
            <a:off x="8601847"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35" name="Rectangle 34">
            <a:extLst>
              <a:ext uri="{FF2B5EF4-FFF2-40B4-BE49-F238E27FC236}">
                <a16:creationId xmlns:a16="http://schemas.microsoft.com/office/drawing/2014/main" id="{C85C4C2F-FB5C-0D4F-8B29-8621221EC890}"/>
              </a:ext>
            </a:extLst>
          </p:cNvPr>
          <p:cNvSpPr/>
          <p:nvPr/>
        </p:nvSpPr>
        <p:spPr>
          <a:xfrm>
            <a:off x="8601846"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36" name="Picture 35">
            <a:extLst>
              <a:ext uri="{FF2B5EF4-FFF2-40B4-BE49-F238E27FC236}">
                <a16:creationId xmlns:a16="http://schemas.microsoft.com/office/drawing/2014/main" id="{0A5AD510-D1B3-7349-9FED-B05554D44E9B}"/>
              </a:ext>
            </a:extLst>
          </p:cNvPr>
          <p:cNvPicPr>
            <a:picLocks noChangeAspect="1"/>
          </p:cNvPicPr>
          <p:nvPr/>
        </p:nvPicPr>
        <p:blipFill>
          <a:blip r:embed="rId3"/>
          <a:stretch>
            <a:fillRect/>
          </a:stretch>
        </p:blipFill>
        <p:spPr>
          <a:xfrm>
            <a:off x="10204529" y="1370171"/>
            <a:ext cx="1066776" cy="1066776"/>
          </a:xfrm>
          <a:prstGeom prst="rect">
            <a:avLst/>
          </a:prstGeom>
        </p:spPr>
      </p:pic>
      <p:pic>
        <p:nvPicPr>
          <p:cNvPr id="37" name="Picture 36">
            <a:extLst>
              <a:ext uri="{FF2B5EF4-FFF2-40B4-BE49-F238E27FC236}">
                <a16:creationId xmlns:a16="http://schemas.microsoft.com/office/drawing/2014/main" id="{C621997C-0236-A344-BC45-ED4895131F00}"/>
              </a:ext>
            </a:extLst>
          </p:cNvPr>
          <p:cNvPicPr>
            <a:picLocks noChangeAspect="1"/>
          </p:cNvPicPr>
          <p:nvPr/>
        </p:nvPicPr>
        <p:blipFill>
          <a:blip r:embed="rId4"/>
          <a:stretch>
            <a:fillRect/>
          </a:stretch>
        </p:blipFill>
        <p:spPr>
          <a:xfrm>
            <a:off x="9005838" y="1344158"/>
            <a:ext cx="970116" cy="970116"/>
          </a:xfrm>
          <a:prstGeom prst="rect">
            <a:avLst/>
          </a:prstGeom>
        </p:spPr>
      </p:pic>
      <p:pic>
        <p:nvPicPr>
          <p:cNvPr id="38" name="Picture 37">
            <a:extLst>
              <a:ext uri="{FF2B5EF4-FFF2-40B4-BE49-F238E27FC236}">
                <a16:creationId xmlns:a16="http://schemas.microsoft.com/office/drawing/2014/main" id="{A57BFD97-8576-F14E-B57A-05348985505A}"/>
              </a:ext>
            </a:extLst>
          </p:cNvPr>
          <p:cNvPicPr>
            <a:picLocks noChangeAspect="1"/>
          </p:cNvPicPr>
          <p:nvPr/>
        </p:nvPicPr>
        <p:blipFill>
          <a:blip r:embed="rId5"/>
          <a:stretch>
            <a:fillRect/>
          </a:stretch>
        </p:blipFill>
        <p:spPr>
          <a:xfrm>
            <a:off x="9469495" y="2372219"/>
            <a:ext cx="1157844" cy="1157844"/>
          </a:xfrm>
          <a:prstGeom prst="rect">
            <a:avLst/>
          </a:prstGeom>
        </p:spPr>
      </p:pic>
      <p:cxnSp>
        <p:nvCxnSpPr>
          <p:cNvPr id="39" name="Straight Connector 38">
            <a:extLst>
              <a:ext uri="{FF2B5EF4-FFF2-40B4-BE49-F238E27FC236}">
                <a16:creationId xmlns:a16="http://schemas.microsoft.com/office/drawing/2014/main" id="{E841BB47-7502-D64A-8507-9AD833949875}"/>
              </a:ext>
            </a:extLst>
          </p:cNvPr>
          <p:cNvCxnSpPr>
            <a:cxnSpLocks/>
          </p:cNvCxnSpPr>
          <p:nvPr/>
        </p:nvCxnSpPr>
        <p:spPr>
          <a:xfrm flipH="1">
            <a:off x="1965650" y="3340742"/>
            <a:ext cx="1" cy="1414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292173-8EAD-B848-9E79-EC015BD30E79}"/>
              </a:ext>
            </a:extLst>
          </p:cNvPr>
          <p:cNvCxnSpPr>
            <a:cxnSpLocks/>
          </p:cNvCxnSpPr>
          <p:nvPr/>
        </p:nvCxnSpPr>
        <p:spPr>
          <a:xfrm flipH="1">
            <a:off x="1965650" y="4769625"/>
            <a:ext cx="19327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79E3DC-0F79-2D45-A97A-E3287018C78C}"/>
              </a:ext>
            </a:extLst>
          </p:cNvPr>
          <p:cNvCxnSpPr>
            <a:cxnSpLocks/>
          </p:cNvCxnSpPr>
          <p:nvPr/>
        </p:nvCxnSpPr>
        <p:spPr>
          <a:xfrm flipH="1">
            <a:off x="7563466" y="4755495"/>
            <a:ext cx="24302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2EB166-D792-6A44-B009-6DD9117C74FE}"/>
              </a:ext>
            </a:extLst>
          </p:cNvPr>
          <p:cNvCxnSpPr>
            <a:cxnSpLocks/>
          </p:cNvCxnSpPr>
          <p:nvPr/>
        </p:nvCxnSpPr>
        <p:spPr>
          <a:xfrm>
            <a:off x="9975953" y="3296602"/>
            <a:ext cx="0" cy="14588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B951E-F51A-2945-98E8-7FEE420340F7}"/>
              </a:ext>
            </a:extLst>
          </p:cNvPr>
          <p:cNvSpPr txBox="1"/>
          <p:nvPr/>
        </p:nvSpPr>
        <p:spPr>
          <a:xfrm>
            <a:off x="1116340" y="1261504"/>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4" name="TextBox 43">
            <a:extLst>
              <a:ext uri="{FF2B5EF4-FFF2-40B4-BE49-F238E27FC236}">
                <a16:creationId xmlns:a16="http://schemas.microsoft.com/office/drawing/2014/main" id="{51A6A2F1-F345-5946-B34D-7C109E7381F2}"/>
              </a:ext>
            </a:extLst>
          </p:cNvPr>
          <p:cNvSpPr txBox="1"/>
          <p:nvPr/>
        </p:nvSpPr>
        <p:spPr>
          <a:xfrm>
            <a:off x="9126640" y="1265112"/>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5" name="TextBox 44">
            <a:extLst>
              <a:ext uri="{FF2B5EF4-FFF2-40B4-BE49-F238E27FC236}">
                <a16:creationId xmlns:a16="http://schemas.microsoft.com/office/drawing/2014/main" id="{3D7675D3-6CDF-BA4E-9DCF-16000055E920}"/>
              </a:ext>
            </a:extLst>
          </p:cNvPr>
          <p:cNvSpPr txBox="1"/>
          <p:nvPr/>
        </p:nvSpPr>
        <p:spPr>
          <a:xfrm>
            <a:off x="695807" y="2221877"/>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6" name="TextBox 45">
            <a:extLst>
              <a:ext uri="{FF2B5EF4-FFF2-40B4-BE49-F238E27FC236}">
                <a16:creationId xmlns:a16="http://schemas.microsoft.com/office/drawing/2014/main" id="{057BF3F4-308F-6E43-8009-4C3923EB8532}"/>
              </a:ext>
            </a:extLst>
          </p:cNvPr>
          <p:cNvSpPr txBox="1"/>
          <p:nvPr/>
        </p:nvSpPr>
        <p:spPr>
          <a:xfrm>
            <a:off x="8778573" y="2222942"/>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8" name="TextBox 47">
            <a:extLst>
              <a:ext uri="{FF2B5EF4-FFF2-40B4-BE49-F238E27FC236}">
                <a16:creationId xmlns:a16="http://schemas.microsoft.com/office/drawing/2014/main" id="{DE9C476E-A4E4-7145-8346-0DA6AD670990}"/>
              </a:ext>
            </a:extLst>
          </p:cNvPr>
          <p:cNvSpPr txBox="1"/>
          <p:nvPr/>
        </p:nvSpPr>
        <p:spPr>
          <a:xfrm>
            <a:off x="3471376" y="1937549"/>
            <a:ext cx="5056975" cy="1015663"/>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Hardware-offloading (e.g., RDMA)</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Traditional software-based networking stacks cannot keep with the speed</a:t>
            </a:r>
          </a:p>
        </p:txBody>
      </p:sp>
      <p:cxnSp>
        <p:nvCxnSpPr>
          <p:cNvPr id="51" name="Straight Connector 50">
            <a:extLst>
              <a:ext uri="{FF2B5EF4-FFF2-40B4-BE49-F238E27FC236}">
                <a16:creationId xmlns:a16="http://schemas.microsoft.com/office/drawing/2014/main" id="{59B7CDE8-E715-2E4F-ABA6-8424A855DE58}"/>
              </a:ext>
            </a:extLst>
          </p:cNvPr>
          <p:cNvCxnSpPr>
            <a:cxnSpLocks/>
          </p:cNvCxnSpPr>
          <p:nvPr/>
        </p:nvCxnSpPr>
        <p:spPr>
          <a:xfrm flipV="1">
            <a:off x="3898439" y="4531366"/>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A5E2AB-AF15-4246-B96B-CC608528D8C0}"/>
              </a:ext>
            </a:extLst>
          </p:cNvPr>
          <p:cNvCxnSpPr>
            <a:cxnSpLocks/>
          </p:cNvCxnSpPr>
          <p:nvPr/>
        </p:nvCxnSpPr>
        <p:spPr>
          <a:xfrm flipV="1">
            <a:off x="7563465" y="4517235"/>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D1D4798-B183-564E-80C9-7F1EA33121F9}"/>
              </a:ext>
            </a:extLst>
          </p:cNvPr>
          <p:cNvSpPr txBox="1"/>
          <p:nvPr/>
        </p:nvSpPr>
        <p:spPr>
          <a:xfrm>
            <a:off x="10700833" y="2952880"/>
            <a:ext cx="867651" cy="400110"/>
          </a:xfrm>
          <a:prstGeom prst="rect">
            <a:avLst/>
          </a:prstGeom>
          <a:noFill/>
        </p:spPr>
        <p:txBody>
          <a:bodyPr wrap="square" rtlCol="0">
            <a:spAutoFit/>
          </a:bodyPr>
          <a:lstStyle/>
          <a:p>
            <a:r>
              <a:rPr lang="en-US" sz="2000" dirty="0"/>
              <a:t>Host</a:t>
            </a:r>
          </a:p>
        </p:txBody>
      </p:sp>
      <p:sp>
        <p:nvSpPr>
          <p:cNvPr id="54" name="TextBox 53">
            <a:extLst>
              <a:ext uri="{FF2B5EF4-FFF2-40B4-BE49-F238E27FC236}">
                <a16:creationId xmlns:a16="http://schemas.microsoft.com/office/drawing/2014/main" id="{9645D5E6-DEF2-9F4B-9089-AB1D488B399F}"/>
              </a:ext>
            </a:extLst>
          </p:cNvPr>
          <p:cNvSpPr txBox="1"/>
          <p:nvPr/>
        </p:nvSpPr>
        <p:spPr>
          <a:xfrm>
            <a:off x="651451" y="2971408"/>
            <a:ext cx="801069" cy="400110"/>
          </a:xfrm>
          <a:prstGeom prst="rect">
            <a:avLst/>
          </a:prstGeom>
          <a:noFill/>
        </p:spPr>
        <p:txBody>
          <a:bodyPr wrap="square" rtlCol="0">
            <a:spAutoFit/>
          </a:bodyPr>
          <a:lstStyle/>
          <a:p>
            <a:r>
              <a:rPr lang="en-US" sz="2000" dirty="0"/>
              <a:t>Host</a:t>
            </a:r>
          </a:p>
        </p:txBody>
      </p:sp>
      <p:sp>
        <p:nvSpPr>
          <p:cNvPr id="55" name="TextBox 54">
            <a:extLst>
              <a:ext uri="{FF2B5EF4-FFF2-40B4-BE49-F238E27FC236}">
                <a16:creationId xmlns:a16="http://schemas.microsoft.com/office/drawing/2014/main" id="{E1AA6A31-D9F3-184C-A972-FE236B9F92B7}"/>
              </a:ext>
            </a:extLst>
          </p:cNvPr>
          <p:cNvSpPr txBox="1"/>
          <p:nvPr/>
        </p:nvSpPr>
        <p:spPr>
          <a:xfrm>
            <a:off x="4806648" y="4708345"/>
            <a:ext cx="2041667" cy="369332"/>
          </a:xfrm>
          <a:prstGeom prst="rect">
            <a:avLst/>
          </a:prstGeom>
          <a:noFill/>
        </p:spPr>
        <p:txBody>
          <a:bodyPr wrap="square" rtlCol="0">
            <a:spAutoFit/>
          </a:bodyPr>
          <a:lstStyle/>
          <a:p>
            <a:r>
              <a:rPr lang="en-US" dirty="0"/>
              <a:t>Network</a:t>
            </a:r>
            <a:r>
              <a:rPr lang="zh-CN" altLang="en-US" dirty="0"/>
              <a:t> </a:t>
            </a:r>
            <a:r>
              <a:rPr lang="en-US" altLang="zh-CN" dirty="0"/>
              <a:t>Fabric</a:t>
            </a:r>
            <a:endParaRPr lang="en-US" dirty="0"/>
          </a:p>
        </p:txBody>
      </p:sp>
      <p:sp>
        <p:nvSpPr>
          <p:cNvPr id="56" name="TextBox 55">
            <a:extLst>
              <a:ext uri="{FF2B5EF4-FFF2-40B4-BE49-F238E27FC236}">
                <a16:creationId xmlns:a16="http://schemas.microsoft.com/office/drawing/2014/main" id="{B8388C45-D2C0-2645-921D-44575A573011}"/>
              </a:ext>
            </a:extLst>
          </p:cNvPr>
          <p:cNvSpPr txBox="1"/>
          <p:nvPr/>
        </p:nvSpPr>
        <p:spPr>
          <a:xfrm>
            <a:off x="2727616" y="5081845"/>
            <a:ext cx="6394457" cy="1015663"/>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Congestion control (CC)</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Since, end hosts are aggressive, network is more vulnerable to congestion &amp; packet loss</a:t>
            </a:r>
          </a:p>
        </p:txBody>
      </p:sp>
    </p:spTree>
    <p:extLst>
      <p:ext uri="{BB962C8B-B14F-4D97-AF65-F5344CB8AC3E}">
        <p14:creationId xmlns:p14="http://schemas.microsoft.com/office/powerpoint/2010/main" val="4210370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588" y="115310"/>
            <a:ext cx="11586673" cy="1121443"/>
          </a:xfrm>
        </p:spPr>
        <p:txBody>
          <a:bodyPr>
            <a:noAutofit/>
          </a:bodyPr>
          <a:lstStyle/>
          <a:p>
            <a:r>
              <a:rPr lang="en-US" sz="4000" dirty="0"/>
              <a:t>Realistic challenges in CC in hi</a:t>
            </a:r>
            <a:r>
              <a:rPr lang="en-US" altLang="zh-CN" sz="4000" dirty="0"/>
              <a:t>gh-speed</a:t>
            </a:r>
            <a:r>
              <a:rPr lang="en-US" sz="4000" dirty="0"/>
              <a:t> networks</a:t>
            </a:r>
          </a:p>
        </p:txBody>
      </p:sp>
      <p:sp>
        <p:nvSpPr>
          <p:cNvPr id="3" name="Content Placeholder 2"/>
          <p:cNvSpPr>
            <a:spLocks noGrp="1"/>
          </p:cNvSpPr>
          <p:nvPr>
            <p:ph idx="1"/>
          </p:nvPr>
        </p:nvSpPr>
        <p:spPr>
          <a:xfrm>
            <a:off x="290589" y="1733376"/>
            <a:ext cx="8098721" cy="4001484"/>
          </a:xfrm>
        </p:spPr>
        <p:txBody>
          <a:bodyPr>
            <a:noAutofit/>
          </a:bodyPr>
          <a:lstStyle/>
          <a:p>
            <a:pPr marL="0" indent="-274320">
              <a:spcBef>
                <a:spcPts val="0"/>
              </a:spcBef>
            </a:pPr>
            <a:r>
              <a:rPr lang="en-US" dirty="0"/>
              <a:t>Operation challenge-1: PFC storm &amp; deadlock</a:t>
            </a:r>
          </a:p>
          <a:p>
            <a:pPr marL="1219170" lvl="2" indent="-609585">
              <a:spcBef>
                <a:spcPts val="0"/>
              </a:spcBef>
              <a:buSzPct val="100000"/>
              <a:buFont typeface="Wingdings" pitchFamily="2" charset="2"/>
              <a:buChar char="Ø"/>
            </a:pPr>
            <a:r>
              <a:rPr lang="en-US" sz="2400" b="1" dirty="0"/>
              <a:t>Running lossy networks is desired, but there is a convergence challenge!!!</a:t>
            </a:r>
          </a:p>
          <a:p>
            <a:pPr lvl="1"/>
            <a:endParaRPr lang="en-US" sz="2800" dirty="0"/>
          </a:p>
          <a:p>
            <a:pPr marL="0" indent="-274320"/>
            <a:r>
              <a:rPr lang="en-US" dirty="0"/>
              <a:t>Operation challenge-2: running multiple applications</a:t>
            </a:r>
          </a:p>
          <a:p>
            <a:pPr marL="1219170" lvl="2" indent="-457189">
              <a:buSzPct val="100000"/>
              <a:buFont typeface="Wingdings" pitchFamily="2" charset="2"/>
              <a:buChar char="Ø"/>
            </a:pPr>
            <a:r>
              <a:rPr lang="en-US" sz="2400" b="1" dirty="0"/>
              <a:t>QoS queues are scarce resources!!!</a:t>
            </a:r>
          </a:p>
          <a:p>
            <a:pPr marL="0" indent="-457189"/>
            <a:endParaRPr lang="en-US" sz="3200" b="1" dirty="0"/>
          </a:p>
          <a:p>
            <a:pPr marL="0" indent="-274320"/>
            <a:r>
              <a:rPr lang="en-US" dirty="0"/>
              <a:t>Operation challenge-3: complex parameter tuning</a:t>
            </a:r>
          </a:p>
          <a:p>
            <a:pPr marL="1219170" lvl="2" indent="-457189">
              <a:buSzPct val="100000"/>
              <a:buFont typeface="Wingdings" pitchFamily="2" charset="2"/>
              <a:buChar char="Ø"/>
            </a:pPr>
            <a:r>
              <a:rPr lang="en-US" sz="2400" b="1" dirty="0"/>
              <a:t>DCQCN has at least </a:t>
            </a:r>
            <a:r>
              <a:rPr lang="en-US" sz="2400" b="1" dirty="0">
                <a:solidFill>
                  <a:srgbClr val="FF0000"/>
                </a:solidFill>
              </a:rPr>
              <a:t>15</a:t>
            </a:r>
            <a:r>
              <a:rPr lang="en-US" sz="2400" b="1" dirty="0"/>
              <a:t> parameters to tune!!!</a:t>
            </a:r>
          </a:p>
        </p:txBody>
      </p:sp>
      <p:sp>
        <p:nvSpPr>
          <p:cNvPr id="4" name="Slide Number Placeholder 3"/>
          <p:cNvSpPr>
            <a:spLocks noGrp="1"/>
          </p:cNvSpPr>
          <p:nvPr>
            <p:ph type="sldNum" sz="quarter" idx="12"/>
          </p:nvPr>
        </p:nvSpPr>
        <p:spPr/>
        <p:txBody>
          <a:bodyPr/>
          <a:lstStyle/>
          <a:p>
            <a:fld id="{86CB4B4D-7CA3-9044-876B-883B54F8677D}" type="slidenum">
              <a:rPr lang="uk-UA" smtClean="0"/>
              <a:t>4</a:t>
            </a:fld>
            <a:endParaRPr lang="uk-UA"/>
          </a:p>
        </p:txBody>
      </p:sp>
      <p:sp>
        <p:nvSpPr>
          <p:cNvPr id="5" name="Right Brace 4">
            <a:extLst>
              <a:ext uri="{FF2B5EF4-FFF2-40B4-BE49-F238E27FC236}">
                <a16:creationId xmlns:a16="http://schemas.microsoft.com/office/drawing/2014/main" id="{EC8405B6-9B30-FA4C-B00F-73C846CBFE24}"/>
              </a:ext>
            </a:extLst>
          </p:cNvPr>
          <p:cNvSpPr/>
          <p:nvPr/>
        </p:nvSpPr>
        <p:spPr>
          <a:xfrm>
            <a:off x="8389310" y="1733373"/>
            <a:ext cx="419547" cy="887198"/>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a:p>
        </p:txBody>
      </p:sp>
      <p:sp>
        <p:nvSpPr>
          <p:cNvPr id="6" name="TextBox 5">
            <a:extLst>
              <a:ext uri="{FF2B5EF4-FFF2-40B4-BE49-F238E27FC236}">
                <a16:creationId xmlns:a16="http://schemas.microsoft.com/office/drawing/2014/main" id="{49B8A70A-AEAD-1C41-A571-A57D8069D404}"/>
              </a:ext>
            </a:extLst>
          </p:cNvPr>
          <p:cNvSpPr txBox="1"/>
          <p:nvPr/>
        </p:nvSpPr>
        <p:spPr>
          <a:xfrm>
            <a:off x="8467340" y="1710397"/>
            <a:ext cx="362494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479" hangingPunct="0"/>
            <a:r>
              <a:rPr lang="en-US" sz="2400" dirty="0">
                <a:solidFill>
                  <a:srgbClr val="C00000"/>
                </a:solidFill>
              </a:rPr>
              <a:t>Challenge</a:t>
            </a:r>
            <a:r>
              <a:rPr lang="en-US" sz="2400" dirty="0">
                <a:solidFill>
                  <a:srgbClr val="C00000"/>
                </a:solidFill>
                <a:sym typeface="Helvetica Light"/>
              </a:rPr>
              <a:t>-1: </a:t>
            </a:r>
          </a:p>
          <a:p>
            <a:pPr algn="ctr" defTabSz="825479" hangingPunct="0"/>
            <a:r>
              <a:rPr lang="en-US" sz="2400" dirty="0">
                <a:solidFill>
                  <a:srgbClr val="C00000"/>
                </a:solidFill>
                <a:sym typeface="Helvetica Light"/>
              </a:rPr>
              <a:t>Slow </a:t>
            </a:r>
            <a:r>
              <a:rPr lang="en-US" sz="2400" dirty="0">
                <a:solidFill>
                  <a:srgbClr val="C00000"/>
                </a:solidFill>
              </a:rPr>
              <a:t>C</a:t>
            </a:r>
            <a:r>
              <a:rPr lang="en-US" sz="2400" dirty="0">
                <a:solidFill>
                  <a:srgbClr val="C00000"/>
                </a:solidFill>
                <a:sym typeface="Helvetica Light"/>
              </a:rPr>
              <a:t>onvergence</a:t>
            </a:r>
          </a:p>
        </p:txBody>
      </p:sp>
      <p:sp>
        <p:nvSpPr>
          <p:cNvPr id="7" name="Right Brace 6">
            <a:extLst>
              <a:ext uri="{FF2B5EF4-FFF2-40B4-BE49-F238E27FC236}">
                <a16:creationId xmlns:a16="http://schemas.microsoft.com/office/drawing/2014/main" id="{D9D9D196-5B92-DC40-9A08-93D8C3FED323}"/>
              </a:ext>
            </a:extLst>
          </p:cNvPr>
          <p:cNvSpPr/>
          <p:nvPr/>
        </p:nvSpPr>
        <p:spPr>
          <a:xfrm>
            <a:off x="8389310" y="3025297"/>
            <a:ext cx="526868" cy="887198"/>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dirty="0"/>
          </a:p>
        </p:txBody>
      </p:sp>
      <p:sp>
        <p:nvSpPr>
          <p:cNvPr id="8" name="TextBox 7">
            <a:extLst>
              <a:ext uri="{FF2B5EF4-FFF2-40B4-BE49-F238E27FC236}">
                <a16:creationId xmlns:a16="http://schemas.microsoft.com/office/drawing/2014/main" id="{3DBCE4D4-A26A-F446-BE4D-910C5DB78B77}"/>
              </a:ext>
            </a:extLst>
          </p:cNvPr>
          <p:cNvSpPr txBox="1"/>
          <p:nvPr/>
        </p:nvSpPr>
        <p:spPr>
          <a:xfrm>
            <a:off x="8908212" y="3005484"/>
            <a:ext cx="27432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479" hangingPunct="0"/>
            <a:r>
              <a:rPr lang="en-US" sz="2400" dirty="0">
                <a:solidFill>
                  <a:srgbClr val="C00000"/>
                </a:solidFill>
              </a:rPr>
              <a:t>Challenge</a:t>
            </a:r>
            <a:r>
              <a:rPr lang="en-US" sz="2400" dirty="0">
                <a:solidFill>
                  <a:srgbClr val="C00000"/>
                </a:solidFill>
                <a:sym typeface="Helvetica Light"/>
              </a:rPr>
              <a:t>-2: Standing queue</a:t>
            </a:r>
          </a:p>
        </p:txBody>
      </p:sp>
      <p:sp>
        <p:nvSpPr>
          <p:cNvPr id="9" name="Right Brace 8">
            <a:extLst>
              <a:ext uri="{FF2B5EF4-FFF2-40B4-BE49-F238E27FC236}">
                <a16:creationId xmlns:a16="http://schemas.microsoft.com/office/drawing/2014/main" id="{4FF2E71B-75BC-AE49-994B-57E03A6562A5}"/>
              </a:ext>
            </a:extLst>
          </p:cNvPr>
          <p:cNvSpPr/>
          <p:nvPr/>
        </p:nvSpPr>
        <p:spPr>
          <a:xfrm>
            <a:off x="8389310" y="4615912"/>
            <a:ext cx="526868" cy="892520"/>
          </a:xfrm>
          <a:prstGeom prst="rightBrace">
            <a:avLst/>
          </a:prstGeom>
          <a:noFill/>
          <a:ln w="25400" cap="flat">
            <a:solidFill>
              <a:srgbClr val="C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a:p>
        </p:txBody>
      </p:sp>
      <p:sp>
        <p:nvSpPr>
          <p:cNvPr id="10" name="TextBox 9">
            <a:extLst>
              <a:ext uri="{FF2B5EF4-FFF2-40B4-BE49-F238E27FC236}">
                <a16:creationId xmlns:a16="http://schemas.microsoft.com/office/drawing/2014/main" id="{045021F1-37E0-ED41-A3A6-66359681485F}"/>
              </a:ext>
            </a:extLst>
          </p:cNvPr>
          <p:cNvSpPr txBox="1"/>
          <p:nvPr/>
        </p:nvSpPr>
        <p:spPr>
          <a:xfrm>
            <a:off x="8610599" y="4626785"/>
            <a:ext cx="358140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479" hangingPunct="0"/>
            <a:r>
              <a:rPr lang="en-US" sz="2400" dirty="0">
                <a:solidFill>
                  <a:srgbClr val="C00000"/>
                </a:solidFill>
              </a:rPr>
              <a:t>Challenge</a:t>
            </a:r>
            <a:r>
              <a:rPr lang="en-US" sz="2400" dirty="0">
                <a:solidFill>
                  <a:srgbClr val="C00000"/>
                </a:solidFill>
                <a:sym typeface="Helvetica Light"/>
              </a:rPr>
              <a:t>-3: </a:t>
            </a:r>
          </a:p>
          <a:p>
            <a:pPr algn="ctr" defTabSz="825479" hangingPunct="0"/>
            <a:r>
              <a:rPr lang="en-US" sz="2400" dirty="0">
                <a:solidFill>
                  <a:srgbClr val="C00000"/>
                </a:solidFill>
                <a:sym typeface="Helvetica Light"/>
              </a:rPr>
              <a:t>Heuristics in CC</a:t>
            </a:r>
          </a:p>
        </p:txBody>
      </p:sp>
      <p:sp>
        <p:nvSpPr>
          <p:cNvPr id="11" name="TextBox 10">
            <a:extLst>
              <a:ext uri="{FF2B5EF4-FFF2-40B4-BE49-F238E27FC236}">
                <a16:creationId xmlns:a16="http://schemas.microsoft.com/office/drawing/2014/main" id="{D5DF411F-6016-E44A-8ECE-516B863C89DA}"/>
              </a:ext>
            </a:extLst>
          </p:cNvPr>
          <p:cNvSpPr txBox="1"/>
          <p:nvPr/>
        </p:nvSpPr>
        <p:spPr>
          <a:xfrm>
            <a:off x="8383737" y="1123141"/>
            <a:ext cx="319692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479" hangingPunct="0"/>
            <a:r>
              <a:rPr lang="en-US" sz="2400" b="1" dirty="0">
                <a:solidFill>
                  <a:srgbClr val="C00000"/>
                </a:solidFill>
                <a:sym typeface="Helvetica Light"/>
              </a:rPr>
              <a:t>Challenges in current CC</a:t>
            </a:r>
          </a:p>
        </p:txBody>
      </p:sp>
    </p:spTree>
    <p:extLst>
      <p:ext uri="{BB962C8B-B14F-4D97-AF65-F5344CB8AC3E}">
        <p14:creationId xmlns:p14="http://schemas.microsoft.com/office/powerpoint/2010/main" val="3150700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Effect transition="in" filter="fade">
                                      <p:cBhvr>
                                        <p:cTn id="53" dur="500"/>
                                        <p:tgtEl>
                                          <p:spTgt spid="3">
                                            <p:txEl>
                                              <p:pRg st="7" end="7"/>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FA64-EE60-0242-BBE8-2DDF95EAC860}"/>
              </a:ext>
            </a:extLst>
          </p:cNvPr>
          <p:cNvSpPr>
            <a:spLocks noGrp="1"/>
          </p:cNvSpPr>
          <p:nvPr>
            <p:ph type="title"/>
          </p:nvPr>
        </p:nvSpPr>
        <p:spPr>
          <a:xfrm>
            <a:off x="3408" y="0"/>
            <a:ext cx="10515600" cy="1325563"/>
          </a:xfrm>
        </p:spPr>
        <p:txBody>
          <a:bodyPr/>
          <a:lstStyle/>
          <a:p>
            <a:r>
              <a:rPr lang="en-US" altLang="zh-CN" dirty="0"/>
              <a:t>I</a:t>
            </a:r>
            <a:r>
              <a:rPr lang="en-US" dirty="0"/>
              <a:t>n</a:t>
            </a:r>
            <a:r>
              <a:rPr lang="en-US" altLang="zh-CN" dirty="0"/>
              <a:t>-</a:t>
            </a:r>
            <a:r>
              <a:rPr lang="en-US" dirty="0"/>
              <a:t>band telemetry</a:t>
            </a:r>
            <a:endParaRPr kumimoji="1" lang="zh-CN" altLang="en-US" dirty="0"/>
          </a:p>
        </p:txBody>
      </p:sp>
      <p:sp>
        <p:nvSpPr>
          <p:cNvPr id="4" name="Slide Number Placeholder 3">
            <a:extLst>
              <a:ext uri="{FF2B5EF4-FFF2-40B4-BE49-F238E27FC236}">
                <a16:creationId xmlns:a16="http://schemas.microsoft.com/office/drawing/2014/main" id="{FCEFD308-F6C0-5743-AD63-B52917C28235}"/>
              </a:ext>
            </a:extLst>
          </p:cNvPr>
          <p:cNvSpPr>
            <a:spLocks noGrp="1"/>
          </p:cNvSpPr>
          <p:nvPr>
            <p:ph type="sldNum" sz="quarter" idx="12"/>
          </p:nvPr>
        </p:nvSpPr>
        <p:spPr/>
        <p:txBody>
          <a:bodyPr/>
          <a:lstStyle/>
          <a:p>
            <a:fld id="{C7D604A4-1BB8-3D4A-B692-02D87551D634}" type="slidenum">
              <a:rPr kumimoji="1" lang="zh-CN" altLang="en-US" smtClean="0"/>
              <a:t>5</a:t>
            </a:fld>
            <a:endParaRPr kumimoji="1" lang="zh-CN" altLang="en-US"/>
          </a:p>
        </p:txBody>
      </p:sp>
      <p:sp>
        <p:nvSpPr>
          <p:cNvPr id="13" name="Rectangle 12">
            <a:extLst>
              <a:ext uri="{FF2B5EF4-FFF2-40B4-BE49-F238E27FC236}">
                <a16:creationId xmlns:a16="http://schemas.microsoft.com/office/drawing/2014/main" id="{E0B9D5F1-64D4-7B42-A17F-1FC373C74087}"/>
              </a:ext>
            </a:extLst>
          </p:cNvPr>
          <p:cNvSpPr/>
          <p:nvPr/>
        </p:nvSpPr>
        <p:spPr>
          <a:xfrm>
            <a:off x="3982957" y="4031545"/>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4" name="Rectangle 13">
            <a:extLst>
              <a:ext uri="{FF2B5EF4-FFF2-40B4-BE49-F238E27FC236}">
                <a16:creationId xmlns:a16="http://schemas.microsoft.com/office/drawing/2014/main" id="{D885BE31-9EC3-5544-B6B5-2EC29FBF4012}"/>
              </a:ext>
            </a:extLst>
          </p:cNvPr>
          <p:cNvSpPr/>
          <p:nvPr/>
        </p:nvSpPr>
        <p:spPr>
          <a:xfrm>
            <a:off x="4891286" y="4033640"/>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5" name="Rectangle 14">
            <a:extLst>
              <a:ext uri="{FF2B5EF4-FFF2-40B4-BE49-F238E27FC236}">
                <a16:creationId xmlns:a16="http://schemas.microsoft.com/office/drawing/2014/main" id="{09D8E655-CA67-6442-8E89-63A4C9C76148}"/>
              </a:ext>
            </a:extLst>
          </p:cNvPr>
          <p:cNvSpPr/>
          <p:nvPr/>
        </p:nvSpPr>
        <p:spPr>
          <a:xfrm>
            <a:off x="5426033" y="4033640"/>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6" name="Rectangle 15">
            <a:extLst>
              <a:ext uri="{FF2B5EF4-FFF2-40B4-BE49-F238E27FC236}">
                <a16:creationId xmlns:a16="http://schemas.microsoft.com/office/drawing/2014/main" id="{28666616-6853-7D40-A368-CF923770D4B6}"/>
              </a:ext>
            </a:extLst>
          </p:cNvPr>
          <p:cNvSpPr/>
          <p:nvPr/>
        </p:nvSpPr>
        <p:spPr>
          <a:xfrm>
            <a:off x="6300294" y="403888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7" name="Rectangle 16">
            <a:extLst>
              <a:ext uri="{FF2B5EF4-FFF2-40B4-BE49-F238E27FC236}">
                <a16:creationId xmlns:a16="http://schemas.microsoft.com/office/drawing/2014/main" id="{CD92B989-5D07-2241-87B3-A2B66AE2E64B}"/>
              </a:ext>
            </a:extLst>
          </p:cNvPr>
          <p:cNvSpPr/>
          <p:nvPr/>
        </p:nvSpPr>
        <p:spPr>
          <a:xfrm>
            <a:off x="6835041" y="403888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8" name="Rectangle 17">
            <a:extLst>
              <a:ext uri="{FF2B5EF4-FFF2-40B4-BE49-F238E27FC236}">
                <a16:creationId xmlns:a16="http://schemas.microsoft.com/office/drawing/2014/main" id="{EC14A0E4-ABF4-EF45-8691-0899C26B3D32}"/>
              </a:ext>
            </a:extLst>
          </p:cNvPr>
          <p:cNvSpPr/>
          <p:nvPr/>
        </p:nvSpPr>
        <p:spPr>
          <a:xfrm>
            <a:off x="6972994" y="4038635"/>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9" name="Straight Arrow Connector 18">
            <a:extLst>
              <a:ext uri="{FF2B5EF4-FFF2-40B4-BE49-F238E27FC236}">
                <a16:creationId xmlns:a16="http://schemas.microsoft.com/office/drawing/2014/main" id="{3F97946D-8E10-1043-9CE6-766EA2F4E7FD}"/>
              </a:ext>
            </a:extLst>
          </p:cNvPr>
          <p:cNvCxnSpPr>
            <a:cxnSpLocks/>
          </p:cNvCxnSpPr>
          <p:nvPr/>
        </p:nvCxnSpPr>
        <p:spPr>
          <a:xfrm flipV="1">
            <a:off x="4753000" y="4356403"/>
            <a:ext cx="631225" cy="410588"/>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4747045-5DA2-6A4C-96EF-F5728AF0E2B2}"/>
              </a:ext>
            </a:extLst>
          </p:cNvPr>
          <p:cNvCxnSpPr>
            <a:cxnSpLocks/>
          </p:cNvCxnSpPr>
          <p:nvPr/>
        </p:nvCxnSpPr>
        <p:spPr>
          <a:xfrm flipV="1">
            <a:off x="6459635" y="4384223"/>
            <a:ext cx="559828" cy="333397"/>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DB40923-21ED-3E48-B882-4ABDF89E5051}"/>
              </a:ext>
            </a:extLst>
          </p:cNvPr>
          <p:cNvCxnSpPr/>
          <p:nvPr/>
        </p:nvCxnSpPr>
        <p:spPr>
          <a:xfrm>
            <a:off x="3767466" y="4174435"/>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4CD6BDC-7ABA-3942-86D6-1CFB6614CDCC}"/>
              </a:ext>
            </a:extLst>
          </p:cNvPr>
          <p:cNvCxnSpPr>
            <a:cxnSpLocks/>
            <a:endCxn id="14" idx="1"/>
          </p:cNvCxnSpPr>
          <p:nvPr/>
        </p:nvCxnSpPr>
        <p:spPr>
          <a:xfrm>
            <a:off x="4517704" y="4174435"/>
            <a:ext cx="373582" cy="2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6CF5AB-DC01-2145-8220-DFD11AC0696F}"/>
              </a:ext>
            </a:extLst>
          </p:cNvPr>
          <p:cNvCxnSpPr>
            <a:cxnSpLocks/>
            <a:stCxn id="15" idx="3"/>
            <a:endCxn id="16" idx="1"/>
          </p:cNvCxnSpPr>
          <p:nvPr/>
        </p:nvCxnSpPr>
        <p:spPr>
          <a:xfrm>
            <a:off x="5569156" y="4176530"/>
            <a:ext cx="731138" cy="5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D9C8A4F-3541-4143-BD24-23CE7FF49BB2}"/>
              </a:ext>
            </a:extLst>
          </p:cNvPr>
          <p:cNvSpPr txBox="1"/>
          <p:nvPr/>
        </p:nvSpPr>
        <p:spPr>
          <a:xfrm>
            <a:off x="5039830" y="4423156"/>
            <a:ext cx="1144242" cy="307777"/>
          </a:xfrm>
          <a:prstGeom prst="rect">
            <a:avLst/>
          </a:prstGeom>
          <a:noFill/>
        </p:spPr>
        <p:txBody>
          <a:bodyPr wrap="square" lIns="0" tIns="0" rIns="0" bIns="0" rtlCol="0">
            <a:spAutoFit/>
          </a:bodyPr>
          <a:lstStyle/>
          <a:p>
            <a:r>
              <a:rPr lang="en-US" sz="2000" dirty="0">
                <a:solidFill>
                  <a:schemeClr val="accent1"/>
                </a:solidFill>
              </a:rPr>
              <a:t>Telemetry</a:t>
            </a:r>
          </a:p>
        </p:txBody>
      </p:sp>
      <p:grpSp>
        <p:nvGrpSpPr>
          <p:cNvPr id="25" name="Group 24">
            <a:extLst>
              <a:ext uri="{FF2B5EF4-FFF2-40B4-BE49-F238E27FC236}">
                <a16:creationId xmlns:a16="http://schemas.microsoft.com/office/drawing/2014/main" id="{AD4EA838-3836-0040-8353-9A590F78CAE8}"/>
              </a:ext>
            </a:extLst>
          </p:cNvPr>
          <p:cNvGrpSpPr/>
          <p:nvPr/>
        </p:nvGrpSpPr>
        <p:grpSpPr>
          <a:xfrm>
            <a:off x="3039536" y="4423156"/>
            <a:ext cx="5688142" cy="1311231"/>
            <a:chOff x="3391978" y="3647444"/>
            <a:chExt cx="5688142" cy="1311231"/>
          </a:xfrm>
        </p:grpSpPr>
        <p:cxnSp>
          <p:nvCxnSpPr>
            <p:cNvPr id="26" name="Straight Connector 25">
              <a:extLst>
                <a:ext uri="{FF2B5EF4-FFF2-40B4-BE49-F238E27FC236}">
                  <a16:creationId xmlns:a16="http://schemas.microsoft.com/office/drawing/2014/main" id="{58CCAB63-1EC4-B44D-93D6-4FBE300A61B7}"/>
                </a:ext>
              </a:extLst>
            </p:cNvPr>
            <p:cNvCxnSpPr>
              <a:cxnSpLocks/>
            </p:cNvCxnSpPr>
            <p:nvPr/>
          </p:nvCxnSpPr>
          <p:spPr>
            <a:xfrm>
              <a:off x="7223977" y="4151970"/>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2FF3D9-286B-8042-90F4-E6E7A0A5A939}"/>
                </a:ext>
              </a:extLst>
            </p:cNvPr>
            <p:cNvCxnSpPr>
              <a:cxnSpLocks/>
            </p:cNvCxnSpPr>
            <p:nvPr/>
          </p:nvCxnSpPr>
          <p:spPr>
            <a:xfrm>
              <a:off x="5539444" y="4150206"/>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C06C92-2AF5-2443-B6EA-4BB10FD4B2EA}"/>
                </a:ext>
              </a:extLst>
            </p:cNvPr>
            <p:cNvCxnSpPr>
              <a:cxnSpLocks/>
            </p:cNvCxnSpPr>
            <p:nvPr/>
          </p:nvCxnSpPr>
          <p:spPr>
            <a:xfrm>
              <a:off x="4190575" y="4150206"/>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B92D7A6-63AB-9242-B58A-56C20E8F08D6}"/>
                </a:ext>
              </a:extLst>
            </p:cNvPr>
            <p:cNvPicPr>
              <a:picLocks noChangeAspect="1"/>
            </p:cNvPicPr>
            <p:nvPr/>
          </p:nvPicPr>
          <p:blipFill>
            <a:blip r:embed="rId3"/>
            <a:stretch>
              <a:fillRect/>
            </a:stretch>
          </p:blipFill>
          <p:spPr>
            <a:xfrm>
              <a:off x="3566799" y="3647444"/>
              <a:ext cx="634361" cy="984354"/>
            </a:xfrm>
            <a:prstGeom prst="rect">
              <a:avLst/>
            </a:prstGeom>
          </p:spPr>
        </p:pic>
        <p:pic>
          <p:nvPicPr>
            <p:cNvPr id="30" name="Picture 29">
              <a:extLst>
                <a:ext uri="{FF2B5EF4-FFF2-40B4-BE49-F238E27FC236}">
                  <a16:creationId xmlns:a16="http://schemas.microsoft.com/office/drawing/2014/main" id="{498F1E51-DEEC-A546-BCE5-D92B67A77E52}"/>
                </a:ext>
              </a:extLst>
            </p:cNvPr>
            <p:cNvPicPr>
              <a:picLocks noChangeAspect="1"/>
            </p:cNvPicPr>
            <p:nvPr/>
          </p:nvPicPr>
          <p:blipFill>
            <a:blip r:embed="rId3"/>
            <a:stretch>
              <a:fillRect/>
            </a:stretch>
          </p:blipFill>
          <p:spPr>
            <a:xfrm>
              <a:off x="8077267" y="3647444"/>
              <a:ext cx="634361" cy="984354"/>
            </a:xfrm>
            <a:prstGeom prst="rect">
              <a:avLst/>
            </a:prstGeom>
          </p:spPr>
        </p:pic>
        <p:sp>
          <p:nvSpPr>
            <p:cNvPr id="31" name="TextBox 30">
              <a:extLst>
                <a:ext uri="{FF2B5EF4-FFF2-40B4-BE49-F238E27FC236}">
                  <a16:creationId xmlns:a16="http://schemas.microsoft.com/office/drawing/2014/main" id="{1C9A1F86-2379-0942-B7E7-81BEAD02C7D5}"/>
                </a:ext>
              </a:extLst>
            </p:cNvPr>
            <p:cNvSpPr txBox="1"/>
            <p:nvPr/>
          </p:nvSpPr>
          <p:spPr>
            <a:xfrm>
              <a:off x="3391978" y="4650898"/>
              <a:ext cx="930117" cy="307777"/>
            </a:xfrm>
            <a:prstGeom prst="rect">
              <a:avLst/>
            </a:prstGeom>
            <a:noFill/>
          </p:spPr>
          <p:txBody>
            <a:bodyPr wrap="square" lIns="0" tIns="0" rIns="0" bIns="0" rtlCol="0">
              <a:spAutoFit/>
            </a:bodyPr>
            <a:lstStyle/>
            <a:p>
              <a:r>
                <a:rPr lang="en-US" sz="2000" dirty="0"/>
                <a:t>Sender</a:t>
              </a:r>
            </a:p>
          </p:txBody>
        </p:sp>
        <p:sp>
          <p:nvSpPr>
            <p:cNvPr id="32" name="TextBox 31">
              <a:extLst>
                <a:ext uri="{FF2B5EF4-FFF2-40B4-BE49-F238E27FC236}">
                  <a16:creationId xmlns:a16="http://schemas.microsoft.com/office/drawing/2014/main" id="{1515F6F7-A815-F148-A2BB-13020D504173}"/>
                </a:ext>
              </a:extLst>
            </p:cNvPr>
            <p:cNvSpPr txBox="1"/>
            <p:nvPr/>
          </p:nvSpPr>
          <p:spPr>
            <a:xfrm>
              <a:off x="7952886" y="4649943"/>
              <a:ext cx="1127234" cy="307777"/>
            </a:xfrm>
            <a:prstGeom prst="rect">
              <a:avLst/>
            </a:prstGeom>
            <a:noFill/>
          </p:spPr>
          <p:txBody>
            <a:bodyPr wrap="square" lIns="0" tIns="0" rIns="0" bIns="0" rtlCol="0">
              <a:spAutoFit/>
            </a:bodyPr>
            <a:lstStyle/>
            <a:p>
              <a:r>
                <a:rPr lang="en-US" sz="2000" dirty="0"/>
                <a:t>Receiver</a:t>
              </a:r>
            </a:p>
          </p:txBody>
        </p:sp>
        <p:grpSp>
          <p:nvGrpSpPr>
            <p:cNvPr id="35" name="Group 34">
              <a:extLst>
                <a:ext uri="{FF2B5EF4-FFF2-40B4-BE49-F238E27FC236}">
                  <a16:creationId xmlns:a16="http://schemas.microsoft.com/office/drawing/2014/main" id="{2B6FF8F3-C1B5-6F4A-9EC2-31897D3DD6D3}"/>
                </a:ext>
              </a:extLst>
            </p:cNvPr>
            <p:cNvGrpSpPr/>
            <p:nvPr/>
          </p:nvGrpSpPr>
          <p:grpSpPr>
            <a:xfrm>
              <a:off x="4643783" y="3967494"/>
              <a:ext cx="875122" cy="398994"/>
              <a:chOff x="9804602" y="3764635"/>
              <a:chExt cx="875122" cy="398994"/>
            </a:xfrm>
          </p:grpSpPr>
          <p:sp>
            <p:nvSpPr>
              <p:cNvPr id="50" name="Rectangle 49">
                <a:extLst>
                  <a:ext uri="{FF2B5EF4-FFF2-40B4-BE49-F238E27FC236}">
                    <a16:creationId xmlns:a16="http://schemas.microsoft.com/office/drawing/2014/main" id="{DC6179B8-D58F-8748-85B6-E0E951A0F6B7}"/>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Rectangle 50">
                <a:extLst>
                  <a:ext uri="{FF2B5EF4-FFF2-40B4-BE49-F238E27FC236}">
                    <a16:creationId xmlns:a16="http://schemas.microsoft.com/office/drawing/2014/main" id="{F4FEF99A-9FC4-AF48-AAB8-661C20E2B516}"/>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2" name="Rectangle 51">
                <a:extLst>
                  <a:ext uri="{FF2B5EF4-FFF2-40B4-BE49-F238E27FC236}">
                    <a16:creationId xmlns:a16="http://schemas.microsoft.com/office/drawing/2014/main" id="{55EA758A-3E49-BF42-BA26-4DB61282B912}"/>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3" name="Rectangle 52">
                <a:extLst>
                  <a:ext uri="{FF2B5EF4-FFF2-40B4-BE49-F238E27FC236}">
                    <a16:creationId xmlns:a16="http://schemas.microsoft.com/office/drawing/2014/main" id="{DA83F537-C556-5B47-AF8B-9391FEA78FD4}"/>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4" name="Rectangle 53">
                <a:extLst>
                  <a:ext uri="{FF2B5EF4-FFF2-40B4-BE49-F238E27FC236}">
                    <a16:creationId xmlns:a16="http://schemas.microsoft.com/office/drawing/2014/main" id="{4DAF1828-4CA0-4B43-83E0-DD78C14850B7}"/>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5" name="Rectangle 54">
                <a:extLst>
                  <a:ext uri="{FF2B5EF4-FFF2-40B4-BE49-F238E27FC236}">
                    <a16:creationId xmlns:a16="http://schemas.microsoft.com/office/drawing/2014/main" id="{77F6F595-81D5-D447-B345-D4C1325BB30E}"/>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6" name="Rectangle 55">
                <a:extLst>
                  <a:ext uri="{FF2B5EF4-FFF2-40B4-BE49-F238E27FC236}">
                    <a16:creationId xmlns:a16="http://schemas.microsoft.com/office/drawing/2014/main" id="{14D5CF59-4592-AC40-9469-800D2284D728}"/>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7" name="Rectangle 56">
                <a:extLst>
                  <a:ext uri="{FF2B5EF4-FFF2-40B4-BE49-F238E27FC236}">
                    <a16:creationId xmlns:a16="http://schemas.microsoft.com/office/drawing/2014/main" id="{016F9285-5514-CB4E-8662-C9EF9D5D6FED}"/>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8" name="Rectangle 57">
                <a:extLst>
                  <a:ext uri="{FF2B5EF4-FFF2-40B4-BE49-F238E27FC236}">
                    <a16:creationId xmlns:a16="http://schemas.microsoft.com/office/drawing/2014/main" id="{DCD855E5-7551-C148-99A7-FB6B83E144DD}"/>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59" name="Rectangle 58">
                <a:extLst>
                  <a:ext uri="{FF2B5EF4-FFF2-40B4-BE49-F238E27FC236}">
                    <a16:creationId xmlns:a16="http://schemas.microsoft.com/office/drawing/2014/main" id="{634F4A5E-450B-9A4D-A0E4-9D36F35F8D5F}"/>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0" name="Rectangle 59">
                <a:extLst>
                  <a:ext uri="{FF2B5EF4-FFF2-40B4-BE49-F238E27FC236}">
                    <a16:creationId xmlns:a16="http://schemas.microsoft.com/office/drawing/2014/main" id="{D96B9B8B-C793-D245-A4B4-90993B98B7D6}"/>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1" name="Rectangle 60">
                <a:extLst>
                  <a:ext uri="{FF2B5EF4-FFF2-40B4-BE49-F238E27FC236}">
                    <a16:creationId xmlns:a16="http://schemas.microsoft.com/office/drawing/2014/main" id="{A61B8033-4ED0-1043-A15B-F24036A972C1}"/>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62" name="Rectangle 61">
                <a:extLst>
                  <a:ext uri="{FF2B5EF4-FFF2-40B4-BE49-F238E27FC236}">
                    <a16:creationId xmlns:a16="http://schemas.microsoft.com/office/drawing/2014/main" id="{7FC43387-244E-1C45-B3AA-52656F68832A}"/>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36" name="Group 35">
              <a:extLst>
                <a:ext uri="{FF2B5EF4-FFF2-40B4-BE49-F238E27FC236}">
                  <a16:creationId xmlns:a16="http://schemas.microsoft.com/office/drawing/2014/main" id="{19E1C498-A6A8-DF42-86F9-AF71E6509348}"/>
                </a:ext>
              </a:extLst>
            </p:cNvPr>
            <p:cNvGrpSpPr/>
            <p:nvPr/>
          </p:nvGrpSpPr>
          <p:grpSpPr>
            <a:xfrm>
              <a:off x="6348855" y="3961521"/>
              <a:ext cx="875122" cy="398994"/>
              <a:chOff x="9804602" y="3764635"/>
              <a:chExt cx="875122" cy="398994"/>
            </a:xfrm>
          </p:grpSpPr>
          <p:sp>
            <p:nvSpPr>
              <p:cNvPr id="37" name="Rectangle 36">
                <a:extLst>
                  <a:ext uri="{FF2B5EF4-FFF2-40B4-BE49-F238E27FC236}">
                    <a16:creationId xmlns:a16="http://schemas.microsoft.com/office/drawing/2014/main" id="{752FD80B-F39D-0342-93E8-42819B1303BC}"/>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38" name="Rectangle 37">
                <a:extLst>
                  <a:ext uri="{FF2B5EF4-FFF2-40B4-BE49-F238E27FC236}">
                    <a16:creationId xmlns:a16="http://schemas.microsoft.com/office/drawing/2014/main" id="{FB44B0C5-34DE-BA48-8094-385D685749B6}"/>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39" name="Rectangle 38">
                <a:extLst>
                  <a:ext uri="{FF2B5EF4-FFF2-40B4-BE49-F238E27FC236}">
                    <a16:creationId xmlns:a16="http://schemas.microsoft.com/office/drawing/2014/main" id="{F52962DB-9C4E-9442-ACD5-E67777A04E68}"/>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0" name="Rectangle 39">
                <a:extLst>
                  <a:ext uri="{FF2B5EF4-FFF2-40B4-BE49-F238E27FC236}">
                    <a16:creationId xmlns:a16="http://schemas.microsoft.com/office/drawing/2014/main" id="{5DFA8A32-0781-3C49-8114-858683A262EC}"/>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1" name="Rectangle 40">
                <a:extLst>
                  <a:ext uri="{FF2B5EF4-FFF2-40B4-BE49-F238E27FC236}">
                    <a16:creationId xmlns:a16="http://schemas.microsoft.com/office/drawing/2014/main" id="{34D7AFC4-7F44-0A4F-B43F-09DC4BD99E86}"/>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2" name="Rectangle 41">
                <a:extLst>
                  <a:ext uri="{FF2B5EF4-FFF2-40B4-BE49-F238E27FC236}">
                    <a16:creationId xmlns:a16="http://schemas.microsoft.com/office/drawing/2014/main" id="{6E89B6CD-AA2E-F441-9E07-67AEE1929F3D}"/>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3" name="Rectangle 42">
                <a:extLst>
                  <a:ext uri="{FF2B5EF4-FFF2-40B4-BE49-F238E27FC236}">
                    <a16:creationId xmlns:a16="http://schemas.microsoft.com/office/drawing/2014/main" id="{438D344D-DBC5-0547-8EE2-6917E7117147}"/>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4" name="Rectangle 43">
                <a:extLst>
                  <a:ext uri="{FF2B5EF4-FFF2-40B4-BE49-F238E27FC236}">
                    <a16:creationId xmlns:a16="http://schemas.microsoft.com/office/drawing/2014/main" id="{5A4C049B-A40D-E548-A170-083AD787C6C5}"/>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5" name="Rectangle 44">
                <a:extLst>
                  <a:ext uri="{FF2B5EF4-FFF2-40B4-BE49-F238E27FC236}">
                    <a16:creationId xmlns:a16="http://schemas.microsoft.com/office/drawing/2014/main" id="{5D9E847B-784B-3545-8BF9-5C97A49FB127}"/>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6" name="Rectangle 45">
                <a:extLst>
                  <a:ext uri="{FF2B5EF4-FFF2-40B4-BE49-F238E27FC236}">
                    <a16:creationId xmlns:a16="http://schemas.microsoft.com/office/drawing/2014/main" id="{9285AAFF-FE61-C448-8B41-11A30F8D8ACB}"/>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7" name="Rectangle 46">
                <a:extLst>
                  <a:ext uri="{FF2B5EF4-FFF2-40B4-BE49-F238E27FC236}">
                    <a16:creationId xmlns:a16="http://schemas.microsoft.com/office/drawing/2014/main" id="{F2B30100-0C71-6E46-A345-C632303079C5}"/>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8" name="Rectangle 47">
                <a:extLst>
                  <a:ext uri="{FF2B5EF4-FFF2-40B4-BE49-F238E27FC236}">
                    <a16:creationId xmlns:a16="http://schemas.microsoft.com/office/drawing/2014/main" id="{5CAF6FCB-BE37-AB4E-82F4-9284ABF7BD7A}"/>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49" name="Rectangle 48">
                <a:extLst>
                  <a:ext uri="{FF2B5EF4-FFF2-40B4-BE49-F238E27FC236}">
                    <a16:creationId xmlns:a16="http://schemas.microsoft.com/office/drawing/2014/main" id="{6EFFF021-9B8A-6244-8D17-329A9369C0B1}"/>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sp>
        <p:nvSpPr>
          <p:cNvPr id="63" name="TextBox 62">
            <a:extLst>
              <a:ext uri="{FF2B5EF4-FFF2-40B4-BE49-F238E27FC236}">
                <a16:creationId xmlns:a16="http://schemas.microsoft.com/office/drawing/2014/main" id="{43871699-2C5E-1F49-994E-3B4A6ABF7DCE}"/>
              </a:ext>
            </a:extLst>
          </p:cNvPr>
          <p:cNvSpPr txBox="1"/>
          <p:nvPr/>
        </p:nvSpPr>
        <p:spPr>
          <a:xfrm>
            <a:off x="6605169" y="4458693"/>
            <a:ext cx="1126101" cy="307777"/>
          </a:xfrm>
          <a:prstGeom prst="rect">
            <a:avLst/>
          </a:prstGeom>
          <a:noFill/>
        </p:spPr>
        <p:txBody>
          <a:bodyPr wrap="square" lIns="0" tIns="0" rIns="0" bIns="0" rtlCol="0">
            <a:spAutoFit/>
          </a:bodyPr>
          <a:lstStyle/>
          <a:p>
            <a:r>
              <a:rPr lang="en-US" sz="2000" dirty="0">
                <a:solidFill>
                  <a:schemeClr val="accent6"/>
                </a:solidFill>
              </a:rPr>
              <a:t>Telemetry</a:t>
            </a:r>
          </a:p>
        </p:txBody>
      </p:sp>
      <p:pic>
        <p:nvPicPr>
          <p:cNvPr id="1026" name="Picture 2" descr="Monitoring Outline Icon Royalty Free Cliparts, Vectors, And Stock  Illustration. Image 45514529.">
            <a:extLst>
              <a:ext uri="{FF2B5EF4-FFF2-40B4-BE49-F238E27FC236}">
                <a16:creationId xmlns:a16="http://schemas.microsoft.com/office/drawing/2014/main" id="{8AA0144B-9D59-F445-A162-776D6F665F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1473" t="23316" r="15842" b="22510"/>
          <a:stretch/>
        </p:blipFill>
        <p:spPr bwMode="auto">
          <a:xfrm>
            <a:off x="9738786" y="2698353"/>
            <a:ext cx="1045548" cy="903583"/>
          </a:xfrm>
          <a:prstGeom prst="rect">
            <a:avLst/>
          </a:prstGeom>
          <a:noFill/>
          <a:extLst>
            <a:ext uri="{909E8E84-426E-40DD-AFC4-6F175D3DCCD1}">
              <a14:hiddenFill xmlns:a14="http://schemas.microsoft.com/office/drawing/2010/main">
                <a:solidFill>
                  <a:srgbClr val="FFFFFF"/>
                </a:solidFill>
              </a14:hiddenFill>
            </a:ext>
          </a:extLst>
        </p:spPr>
      </p:pic>
      <p:cxnSp>
        <p:nvCxnSpPr>
          <p:cNvPr id="1025" name="Straight Arrow Connector 1024">
            <a:extLst>
              <a:ext uri="{FF2B5EF4-FFF2-40B4-BE49-F238E27FC236}">
                <a16:creationId xmlns:a16="http://schemas.microsoft.com/office/drawing/2014/main" id="{2015A8ED-481E-EE44-BE9C-B054BD47766C}"/>
              </a:ext>
            </a:extLst>
          </p:cNvPr>
          <p:cNvCxnSpPr>
            <a:stCxn id="18" idx="3"/>
            <a:endCxn id="1026" idx="1"/>
          </p:cNvCxnSpPr>
          <p:nvPr/>
        </p:nvCxnSpPr>
        <p:spPr>
          <a:xfrm flipV="1">
            <a:off x="7116117" y="3150145"/>
            <a:ext cx="2622669" cy="1031380"/>
          </a:xfrm>
          <a:prstGeom prst="curvedConnector3">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9E752DD7-325F-FB4B-B9B8-99E670B0B8B9}"/>
              </a:ext>
            </a:extLst>
          </p:cNvPr>
          <p:cNvSpPr txBox="1"/>
          <p:nvPr/>
        </p:nvSpPr>
        <p:spPr>
          <a:xfrm>
            <a:off x="9738786" y="3564900"/>
            <a:ext cx="1025602" cy="369332"/>
          </a:xfrm>
          <a:prstGeom prst="rect">
            <a:avLst/>
          </a:prstGeom>
          <a:noFill/>
        </p:spPr>
        <p:txBody>
          <a:bodyPr wrap="none" rtlCol="0">
            <a:spAutoFit/>
          </a:bodyPr>
          <a:lstStyle/>
          <a:p>
            <a:r>
              <a:rPr kumimoji="1" lang="en-US" altLang="zh-CN" dirty="0"/>
              <a:t>Collector</a:t>
            </a:r>
          </a:p>
        </p:txBody>
      </p:sp>
      <p:sp>
        <p:nvSpPr>
          <p:cNvPr id="1028" name="TextBox 1027">
            <a:extLst>
              <a:ext uri="{FF2B5EF4-FFF2-40B4-BE49-F238E27FC236}">
                <a16:creationId xmlns:a16="http://schemas.microsoft.com/office/drawing/2014/main" id="{0B6FD312-BDD9-734A-950C-35CE356C3740}"/>
              </a:ext>
            </a:extLst>
          </p:cNvPr>
          <p:cNvSpPr txBox="1"/>
          <p:nvPr/>
        </p:nvSpPr>
        <p:spPr>
          <a:xfrm>
            <a:off x="9400855" y="1121003"/>
            <a:ext cx="2236305" cy="1548765"/>
          </a:xfrm>
          <a:prstGeom prst="snipRoundRect">
            <a:avLst/>
          </a:prstGeom>
          <a:solidFill>
            <a:schemeClr val="accent2"/>
          </a:solidFill>
          <a:ln>
            <a:solidFill>
              <a:schemeClr val="tx1"/>
            </a:solidFill>
          </a:ln>
        </p:spPr>
        <p:txBody>
          <a:bodyPr wrap="square" rtlCol="0">
            <a:spAutoFit/>
          </a:bodyPr>
          <a:lstStyle/>
          <a:p>
            <a:r>
              <a:rPr kumimoji="1" lang="en-US" altLang="zh-CN" dirty="0">
                <a:solidFill>
                  <a:schemeClr val="bg1"/>
                </a:solidFill>
              </a:rPr>
              <a:t>Packet</a:t>
            </a:r>
            <a:r>
              <a:rPr kumimoji="1" lang="zh-CN" altLang="en-US" dirty="0">
                <a:solidFill>
                  <a:schemeClr val="bg1"/>
                </a:solidFill>
              </a:rPr>
              <a:t> </a:t>
            </a:r>
            <a:r>
              <a:rPr kumimoji="1" lang="en-US" altLang="zh-CN" dirty="0">
                <a:solidFill>
                  <a:schemeClr val="bg1"/>
                </a:solidFill>
              </a:rPr>
              <a:t>loss?</a:t>
            </a:r>
          </a:p>
          <a:p>
            <a:r>
              <a:rPr kumimoji="1" lang="en-US" altLang="zh-CN" dirty="0">
                <a:solidFill>
                  <a:schemeClr val="bg1"/>
                </a:solidFill>
              </a:rPr>
              <a:t>Routing</a:t>
            </a:r>
            <a:r>
              <a:rPr kumimoji="1" lang="zh-CN" altLang="en-US" dirty="0">
                <a:solidFill>
                  <a:schemeClr val="bg1"/>
                </a:solidFill>
              </a:rPr>
              <a:t> </a:t>
            </a:r>
            <a:r>
              <a:rPr kumimoji="1" lang="en-US" altLang="zh-CN" dirty="0">
                <a:solidFill>
                  <a:schemeClr val="bg1"/>
                </a:solidFill>
              </a:rPr>
              <a:t>blackhole?</a:t>
            </a:r>
          </a:p>
          <a:p>
            <a:r>
              <a:rPr kumimoji="1" lang="en-US" altLang="zh-CN" dirty="0">
                <a:solidFill>
                  <a:schemeClr val="bg1"/>
                </a:solidFill>
              </a:rPr>
              <a:t>Latency</a:t>
            </a:r>
            <a:r>
              <a:rPr kumimoji="1" lang="zh-CN" altLang="en-US" dirty="0">
                <a:solidFill>
                  <a:schemeClr val="bg1"/>
                </a:solidFill>
              </a:rPr>
              <a:t> </a:t>
            </a:r>
            <a:r>
              <a:rPr kumimoji="1" lang="en-US" altLang="zh-CN" dirty="0">
                <a:solidFill>
                  <a:schemeClr val="bg1"/>
                </a:solidFill>
              </a:rPr>
              <a:t>spike?</a:t>
            </a:r>
          </a:p>
          <a:p>
            <a:r>
              <a:rPr kumimoji="1" lang="en-US" altLang="zh-CN" dirty="0">
                <a:solidFill>
                  <a:schemeClr val="bg1"/>
                </a:solidFill>
              </a:rPr>
              <a:t>Heavy hitter?</a:t>
            </a:r>
          </a:p>
          <a:p>
            <a:r>
              <a:rPr kumimoji="1" lang="en-US" altLang="zh-CN" dirty="0">
                <a:solidFill>
                  <a:schemeClr val="bg1"/>
                </a:solidFill>
              </a:rPr>
              <a:t>…</a:t>
            </a:r>
          </a:p>
        </p:txBody>
      </p:sp>
      <p:sp>
        <p:nvSpPr>
          <p:cNvPr id="71" name="Content Placeholder 2">
            <a:extLst>
              <a:ext uri="{FF2B5EF4-FFF2-40B4-BE49-F238E27FC236}">
                <a16:creationId xmlns:a16="http://schemas.microsoft.com/office/drawing/2014/main" id="{08613E60-6457-164F-B816-B9D949407F61}"/>
              </a:ext>
            </a:extLst>
          </p:cNvPr>
          <p:cNvSpPr>
            <a:spLocks noGrp="1"/>
          </p:cNvSpPr>
          <p:nvPr>
            <p:ph idx="1"/>
          </p:nvPr>
        </p:nvSpPr>
        <p:spPr>
          <a:xfrm>
            <a:off x="239794" y="1324719"/>
            <a:ext cx="10515600" cy="4351338"/>
          </a:xfrm>
        </p:spPr>
        <p:txBody>
          <a:bodyPr/>
          <a:lstStyle/>
          <a:p>
            <a:r>
              <a:rPr lang="en-US" dirty="0"/>
              <a:t>New commodity ASICs have in-band telemetry ability</a:t>
            </a:r>
          </a:p>
          <a:p>
            <a:r>
              <a:rPr lang="en-US" altLang="zh-CN" dirty="0"/>
              <a:t>Mainly</a:t>
            </a:r>
            <a:r>
              <a:rPr lang="zh-CN" altLang="en-US" dirty="0"/>
              <a:t> </a:t>
            </a:r>
            <a:r>
              <a:rPr lang="en-US" altLang="zh-CN" dirty="0"/>
              <a:t>used</a:t>
            </a:r>
            <a:r>
              <a:rPr lang="zh-CN" altLang="en-US" dirty="0"/>
              <a:t> </a:t>
            </a:r>
            <a:r>
              <a:rPr lang="en-US" altLang="zh-CN" dirty="0"/>
              <a:t>for</a:t>
            </a:r>
            <a:r>
              <a:rPr lang="zh-CN" altLang="en-US" dirty="0"/>
              <a:t> </a:t>
            </a:r>
            <a:r>
              <a:rPr lang="en-US" altLang="zh-CN" dirty="0"/>
              <a:t>trouble-shooting</a:t>
            </a:r>
            <a:r>
              <a:rPr lang="zh-CN" altLang="en-US" dirty="0"/>
              <a:t> </a:t>
            </a:r>
            <a:r>
              <a:rPr lang="en-US" altLang="zh-CN" dirty="0"/>
              <a:t>purposes</a:t>
            </a:r>
            <a:endParaRPr lang="en-US" dirty="0"/>
          </a:p>
          <a:p>
            <a:endParaRPr kumimoji="1" lang="zh-CN" altLang="en-US" dirty="0"/>
          </a:p>
        </p:txBody>
      </p:sp>
    </p:spTree>
    <p:extLst>
      <p:ext uri="{BB962C8B-B14F-4D97-AF65-F5344CB8AC3E}">
        <p14:creationId xmlns:p14="http://schemas.microsoft.com/office/powerpoint/2010/main" val="112730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304" y="91442"/>
            <a:ext cx="11237495" cy="1010548"/>
          </a:xfrm>
        </p:spPr>
        <p:txBody>
          <a:bodyPr>
            <a:normAutofit fontScale="90000"/>
          </a:bodyPr>
          <a:lstStyle/>
          <a:p>
            <a:r>
              <a:rPr lang="en-US" dirty="0"/>
              <a:t>HPCC++: Enhanced High Precision Congestion Control</a:t>
            </a:r>
          </a:p>
        </p:txBody>
      </p:sp>
      <p:sp>
        <p:nvSpPr>
          <p:cNvPr id="107" name="Content Placeholder 1">
            <a:extLst>
              <a:ext uri="{FF2B5EF4-FFF2-40B4-BE49-F238E27FC236}">
                <a16:creationId xmlns:a16="http://schemas.microsoft.com/office/drawing/2014/main" id="{FFBCD1C5-86A6-E94E-ADD7-642796A3FDF5}"/>
              </a:ext>
            </a:extLst>
          </p:cNvPr>
          <p:cNvSpPr>
            <a:spLocks noGrp="1"/>
          </p:cNvSpPr>
          <p:nvPr>
            <p:ph idx="1"/>
          </p:nvPr>
        </p:nvSpPr>
        <p:spPr>
          <a:xfrm>
            <a:off x="254554" y="1610139"/>
            <a:ext cx="11518900" cy="4522304"/>
          </a:xfrm>
        </p:spPr>
        <p:txBody>
          <a:bodyPr>
            <a:normAutofit/>
          </a:bodyPr>
          <a:lstStyle/>
          <a:p>
            <a:pPr marL="0" indent="0">
              <a:buNone/>
            </a:pPr>
            <a:r>
              <a:rPr lang="en-US" dirty="0"/>
              <a:t>Can we use </a:t>
            </a:r>
            <a:r>
              <a:rPr lang="en-US" dirty="0">
                <a:solidFill>
                  <a:srgbClr val="CF253B"/>
                </a:solidFill>
              </a:rPr>
              <a:t>in</a:t>
            </a:r>
            <a:r>
              <a:rPr lang="en-US" altLang="zh-CN" dirty="0">
                <a:solidFill>
                  <a:srgbClr val="CF253B"/>
                </a:solidFill>
              </a:rPr>
              <a:t>-</a:t>
            </a:r>
            <a:r>
              <a:rPr lang="en-US" dirty="0">
                <a:solidFill>
                  <a:srgbClr val="CF253B"/>
                </a:solidFill>
              </a:rPr>
              <a:t>band telemetry</a:t>
            </a:r>
            <a:r>
              <a:rPr lang="en-US" dirty="0"/>
              <a:t> as precise feedback for congestion control?</a:t>
            </a:r>
            <a:endParaRPr lang="en-US" altLang="zh-CN" dirty="0"/>
          </a:p>
          <a:p>
            <a:pPr marL="0" indent="0">
              <a:buNone/>
            </a:pPr>
            <a:endParaRPr lang="en-US" altLang="zh-CN" dirty="0"/>
          </a:p>
          <a:p>
            <a:pPr marL="0" indent="0">
              <a:buNone/>
            </a:pPr>
            <a:endParaRPr lang="en-US" dirty="0"/>
          </a:p>
          <a:p>
            <a:pPr lvl="1"/>
            <a:endParaRPr lang="en-US" dirty="0"/>
          </a:p>
        </p:txBody>
      </p:sp>
      <p:sp>
        <p:nvSpPr>
          <p:cNvPr id="2" name="Slide Number Placeholder 1"/>
          <p:cNvSpPr>
            <a:spLocks noGrp="1"/>
          </p:cNvSpPr>
          <p:nvPr>
            <p:ph type="sldNum" sz="quarter" idx="12"/>
          </p:nvPr>
        </p:nvSpPr>
        <p:spPr/>
        <p:txBody>
          <a:bodyPr/>
          <a:lstStyle/>
          <a:p>
            <a:fld id="{86CB4B4D-7CA3-9044-876B-883B54F8677D}" type="slidenum">
              <a:rPr lang="uk-UA" smtClean="0"/>
              <a:t>6</a:t>
            </a:fld>
            <a:endParaRPr lang="uk-UA"/>
          </a:p>
        </p:txBody>
      </p:sp>
      <p:sp>
        <p:nvSpPr>
          <p:cNvPr id="104" name="Rectangle 103">
            <a:extLst>
              <a:ext uri="{FF2B5EF4-FFF2-40B4-BE49-F238E27FC236}">
                <a16:creationId xmlns:a16="http://schemas.microsoft.com/office/drawing/2014/main" id="{DE6F0E51-CD18-0444-8B7E-7E8EFF60A224}"/>
              </a:ext>
            </a:extLst>
          </p:cNvPr>
          <p:cNvSpPr/>
          <p:nvPr/>
        </p:nvSpPr>
        <p:spPr>
          <a:xfrm>
            <a:off x="7333118" y="4281591"/>
            <a:ext cx="14492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2000" dirty="0">
              <a:solidFill>
                <a:schemeClr val="tx1"/>
              </a:solidFill>
            </a:endParaRPr>
          </a:p>
        </p:txBody>
      </p:sp>
      <p:sp>
        <p:nvSpPr>
          <p:cNvPr id="105" name="Rectangle 104">
            <a:extLst>
              <a:ext uri="{FF2B5EF4-FFF2-40B4-BE49-F238E27FC236}">
                <a16:creationId xmlns:a16="http://schemas.microsoft.com/office/drawing/2014/main" id="{EA770A8E-CB54-6845-91FD-3BA04A037F29}"/>
              </a:ext>
            </a:extLst>
          </p:cNvPr>
          <p:cNvSpPr/>
          <p:nvPr/>
        </p:nvSpPr>
        <p:spPr>
          <a:xfrm>
            <a:off x="7478045" y="4281343"/>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06" name="Rectangle 105">
            <a:extLst>
              <a:ext uri="{FF2B5EF4-FFF2-40B4-BE49-F238E27FC236}">
                <a16:creationId xmlns:a16="http://schemas.microsoft.com/office/drawing/2014/main" id="{66A9842E-8599-A14F-A629-EF542DF1F743}"/>
              </a:ext>
            </a:extLst>
          </p:cNvPr>
          <p:cNvSpPr/>
          <p:nvPr/>
        </p:nvSpPr>
        <p:spPr>
          <a:xfrm>
            <a:off x="7615998" y="4281343"/>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08" name="Straight Arrow Connector 107">
            <a:extLst>
              <a:ext uri="{FF2B5EF4-FFF2-40B4-BE49-F238E27FC236}">
                <a16:creationId xmlns:a16="http://schemas.microsoft.com/office/drawing/2014/main" id="{1E225141-7F02-D741-8E6B-F0C984BBA9B9}"/>
              </a:ext>
            </a:extLst>
          </p:cNvPr>
          <p:cNvCxnSpPr>
            <a:cxnSpLocks/>
            <a:stCxn id="104" idx="1"/>
          </p:cNvCxnSpPr>
          <p:nvPr/>
        </p:nvCxnSpPr>
        <p:spPr>
          <a:xfrm flipH="1">
            <a:off x="4375035" y="4424481"/>
            <a:ext cx="2958083"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6CEADBC-5157-B347-8D4D-E6F0BBB41667}"/>
              </a:ext>
            </a:extLst>
          </p:cNvPr>
          <p:cNvSpPr txBox="1"/>
          <p:nvPr/>
        </p:nvSpPr>
        <p:spPr>
          <a:xfrm>
            <a:off x="5566418" y="4580217"/>
            <a:ext cx="2926058" cy="307777"/>
          </a:xfrm>
          <a:prstGeom prst="rect">
            <a:avLst/>
          </a:prstGeom>
          <a:noFill/>
        </p:spPr>
        <p:txBody>
          <a:bodyPr wrap="square" lIns="0" tIns="0" rIns="0" bIns="0" rtlCol="0">
            <a:spAutoFit/>
          </a:bodyPr>
          <a:lstStyle/>
          <a:p>
            <a:r>
              <a:rPr lang="en-US" sz="2000" dirty="0"/>
              <a:t>Notification pkts/ACKs</a:t>
            </a:r>
          </a:p>
        </p:txBody>
      </p:sp>
      <p:grpSp>
        <p:nvGrpSpPr>
          <p:cNvPr id="110" name="Group 109">
            <a:extLst>
              <a:ext uri="{FF2B5EF4-FFF2-40B4-BE49-F238E27FC236}">
                <a16:creationId xmlns:a16="http://schemas.microsoft.com/office/drawing/2014/main" id="{B349C471-9146-A54F-B797-D97638C903BD}"/>
              </a:ext>
            </a:extLst>
          </p:cNvPr>
          <p:cNvGrpSpPr/>
          <p:nvPr/>
        </p:nvGrpSpPr>
        <p:grpSpPr>
          <a:xfrm>
            <a:off x="2187711" y="3227566"/>
            <a:ext cx="1292341" cy="1456618"/>
            <a:chOff x="2217350" y="3538826"/>
            <a:chExt cx="1292341" cy="1456618"/>
          </a:xfrm>
        </p:grpSpPr>
        <p:pic>
          <p:nvPicPr>
            <p:cNvPr id="111" name="Picture 2" descr="mage result for refresh">
              <a:extLst>
                <a:ext uri="{FF2B5EF4-FFF2-40B4-BE49-F238E27FC236}">
                  <a16:creationId xmlns:a16="http://schemas.microsoft.com/office/drawing/2014/main" id="{F2E1CC77-90FA-D84A-A6C5-520A0DBBF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176" y="3538826"/>
              <a:ext cx="832616" cy="832616"/>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91E3B92-7066-BA48-A567-652673493467}"/>
                </a:ext>
              </a:extLst>
            </p:cNvPr>
            <p:cNvSpPr txBox="1"/>
            <p:nvPr/>
          </p:nvSpPr>
          <p:spPr>
            <a:xfrm>
              <a:off x="2217350" y="4349113"/>
              <a:ext cx="1292341" cy="646331"/>
            </a:xfrm>
            <a:prstGeom prst="rect">
              <a:avLst/>
            </a:prstGeom>
            <a:noFill/>
          </p:spPr>
          <p:txBody>
            <a:bodyPr wrap="none" rtlCol="0" anchor="t">
              <a:spAutoFit/>
            </a:bodyPr>
            <a:lstStyle/>
            <a:p>
              <a:pPr algn="ctr"/>
              <a:r>
                <a:rPr lang="en-US" dirty="0"/>
                <a:t>Adjust rate </a:t>
              </a:r>
            </a:p>
            <a:p>
              <a:pPr algn="ctr"/>
              <a:r>
                <a:rPr lang="en-US" dirty="0"/>
                <a:t>per ACK</a:t>
              </a:r>
            </a:p>
          </p:txBody>
        </p:sp>
      </p:grpSp>
      <p:sp>
        <p:nvSpPr>
          <p:cNvPr id="113" name="Rectangle 112">
            <a:extLst>
              <a:ext uri="{FF2B5EF4-FFF2-40B4-BE49-F238E27FC236}">
                <a16:creationId xmlns:a16="http://schemas.microsoft.com/office/drawing/2014/main" id="{5AB9BC1E-8826-5749-BA3A-2CBAF1F0462D}"/>
              </a:ext>
            </a:extLst>
          </p:cNvPr>
          <p:cNvSpPr/>
          <p:nvPr/>
        </p:nvSpPr>
        <p:spPr>
          <a:xfrm>
            <a:off x="4515494" y="3037389"/>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4" name="Rectangle 113">
            <a:extLst>
              <a:ext uri="{FF2B5EF4-FFF2-40B4-BE49-F238E27FC236}">
                <a16:creationId xmlns:a16="http://schemas.microsoft.com/office/drawing/2014/main" id="{0136BCF8-DCEB-E14B-B8F3-485FDC588140}"/>
              </a:ext>
            </a:extLst>
          </p:cNvPr>
          <p:cNvSpPr/>
          <p:nvPr/>
        </p:nvSpPr>
        <p:spPr>
          <a:xfrm>
            <a:off x="5423823" y="303948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5" name="Rectangle 114">
            <a:extLst>
              <a:ext uri="{FF2B5EF4-FFF2-40B4-BE49-F238E27FC236}">
                <a16:creationId xmlns:a16="http://schemas.microsoft.com/office/drawing/2014/main" id="{0D32EA61-1A62-2F4A-A37A-1E3FB2BF810B}"/>
              </a:ext>
            </a:extLst>
          </p:cNvPr>
          <p:cNvSpPr/>
          <p:nvPr/>
        </p:nvSpPr>
        <p:spPr>
          <a:xfrm>
            <a:off x="5958570" y="303948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6" name="Rectangle 115">
            <a:extLst>
              <a:ext uri="{FF2B5EF4-FFF2-40B4-BE49-F238E27FC236}">
                <a16:creationId xmlns:a16="http://schemas.microsoft.com/office/drawing/2014/main" id="{B1D1BAE3-7FCD-8B4B-B100-16BF96B4AB45}"/>
              </a:ext>
            </a:extLst>
          </p:cNvPr>
          <p:cNvSpPr/>
          <p:nvPr/>
        </p:nvSpPr>
        <p:spPr>
          <a:xfrm>
            <a:off x="6832831" y="3044728"/>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7" name="Rectangle 116">
            <a:extLst>
              <a:ext uri="{FF2B5EF4-FFF2-40B4-BE49-F238E27FC236}">
                <a16:creationId xmlns:a16="http://schemas.microsoft.com/office/drawing/2014/main" id="{58361CDF-BC38-F24E-A950-262231A3017D}"/>
              </a:ext>
            </a:extLst>
          </p:cNvPr>
          <p:cNvSpPr/>
          <p:nvPr/>
        </p:nvSpPr>
        <p:spPr>
          <a:xfrm>
            <a:off x="7367578" y="3044728"/>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8" name="Rectangle 117">
            <a:extLst>
              <a:ext uri="{FF2B5EF4-FFF2-40B4-BE49-F238E27FC236}">
                <a16:creationId xmlns:a16="http://schemas.microsoft.com/office/drawing/2014/main" id="{F1637409-9E7D-E24A-9B45-DD809196CABE}"/>
              </a:ext>
            </a:extLst>
          </p:cNvPr>
          <p:cNvSpPr/>
          <p:nvPr/>
        </p:nvSpPr>
        <p:spPr>
          <a:xfrm>
            <a:off x="7505531" y="3044479"/>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19" name="Straight Arrow Connector 118">
            <a:extLst>
              <a:ext uri="{FF2B5EF4-FFF2-40B4-BE49-F238E27FC236}">
                <a16:creationId xmlns:a16="http://schemas.microsoft.com/office/drawing/2014/main" id="{5CE6E28C-44FB-684C-B5C7-5D8A66E94DCF}"/>
              </a:ext>
            </a:extLst>
          </p:cNvPr>
          <p:cNvCxnSpPr>
            <a:cxnSpLocks/>
          </p:cNvCxnSpPr>
          <p:nvPr/>
        </p:nvCxnSpPr>
        <p:spPr>
          <a:xfrm flipV="1">
            <a:off x="5285537" y="3362247"/>
            <a:ext cx="631225" cy="410588"/>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2C1BC7E-6D4A-B546-BC1D-5BF6AA91DA52}"/>
              </a:ext>
            </a:extLst>
          </p:cNvPr>
          <p:cNvCxnSpPr>
            <a:cxnSpLocks/>
          </p:cNvCxnSpPr>
          <p:nvPr/>
        </p:nvCxnSpPr>
        <p:spPr>
          <a:xfrm flipV="1">
            <a:off x="6992172" y="3390067"/>
            <a:ext cx="559828" cy="333397"/>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F3EB7-7B34-394A-BEF1-2EFE93014B78}"/>
              </a:ext>
            </a:extLst>
          </p:cNvPr>
          <p:cNvCxnSpPr/>
          <p:nvPr/>
        </p:nvCxnSpPr>
        <p:spPr>
          <a:xfrm>
            <a:off x="4300003" y="3180279"/>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E59DC94-0F61-2F45-83ED-E40289044FA2}"/>
              </a:ext>
            </a:extLst>
          </p:cNvPr>
          <p:cNvCxnSpPr>
            <a:cxnSpLocks/>
            <a:endCxn id="114" idx="1"/>
          </p:cNvCxnSpPr>
          <p:nvPr/>
        </p:nvCxnSpPr>
        <p:spPr>
          <a:xfrm>
            <a:off x="5050241" y="3180279"/>
            <a:ext cx="373582" cy="2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EF8FBEE-CF11-0D49-86C4-BDFDC3F0F50B}"/>
              </a:ext>
            </a:extLst>
          </p:cNvPr>
          <p:cNvCxnSpPr>
            <a:cxnSpLocks/>
            <a:stCxn id="115" idx="3"/>
            <a:endCxn id="116" idx="1"/>
          </p:cNvCxnSpPr>
          <p:nvPr/>
        </p:nvCxnSpPr>
        <p:spPr>
          <a:xfrm>
            <a:off x="6101693" y="3182374"/>
            <a:ext cx="731138" cy="5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5DDED9D-AED9-7C4A-9280-5910DD287EB1}"/>
              </a:ext>
            </a:extLst>
          </p:cNvPr>
          <p:cNvSpPr txBox="1"/>
          <p:nvPr/>
        </p:nvSpPr>
        <p:spPr>
          <a:xfrm>
            <a:off x="5572367" y="3429000"/>
            <a:ext cx="1144242" cy="307777"/>
          </a:xfrm>
          <a:prstGeom prst="rect">
            <a:avLst/>
          </a:prstGeom>
          <a:noFill/>
        </p:spPr>
        <p:txBody>
          <a:bodyPr wrap="square" lIns="0" tIns="0" rIns="0" bIns="0" rtlCol="0">
            <a:spAutoFit/>
          </a:bodyPr>
          <a:lstStyle/>
          <a:p>
            <a:r>
              <a:rPr lang="en-US" sz="2000" dirty="0">
                <a:solidFill>
                  <a:schemeClr val="accent1"/>
                </a:solidFill>
              </a:rPr>
              <a:t>Telemetry</a:t>
            </a:r>
          </a:p>
        </p:txBody>
      </p:sp>
      <p:cxnSp>
        <p:nvCxnSpPr>
          <p:cNvPr id="127" name="Straight Connector 126">
            <a:extLst>
              <a:ext uri="{FF2B5EF4-FFF2-40B4-BE49-F238E27FC236}">
                <a16:creationId xmlns:a16="http://schemas.microsoft.com/office/drawing/2014/main" id="{93920E24-6C1C-1A4B-9D79-A951BCC75934}"/>
              </a:ext>
            </a:extLst>
          </p:cNvPr>
          <p:cNvCxnSpPr>
            <a:cxnSpLocks/>
          </p:cNvCxnSpPr>
          <p:nvPr/>
        </p:nvCxnSpPr>
        <p:spPr>
          <a:xfrm>
            <a:off x="7404072" y="3933526"/>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8C6E646-FE74-0949-9A17-A4C776775021}"/>
              </a:ext>
            </a:extLst>
          </p:cNvPr>
          <p:cNvCxnSpPr>
            <a:cxnSpLocks/>
          </p:cNvCxnSpPr>
          <p:nvPr/>
        </p:nvCxnSpPr>
        <p:spPr>
          <a:xfrm>
            <a:off x="5719539" y="3931762"/>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3C3025E-B77C-DF43-80ED-AE5087F708F8}"/>
              </a:ext>
            </a:extLst>
          </p:cNvPr>
          <p:cNvCxnSpPr>
            <a:cxnSpLocks/>
          </p:cNvCxnSpPr>
          <p:nvPr/>
        </p:nvCxnSpPr>
        <p:spPr>
          <a:xfrm>
            <a:off x="4370670" y="3931762"/>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4618F13F-B4D3-574A-83E5-1B69BAE32135}"/>
              </a:ext>
            </a:extLst>
          </p:cNvPr>
          <p:cNvPicPr>
            <a:picLocks noChangeAspect="1"/>
          </p:cNvPicPr>
          <p:nvPr/>
        </p:nvPicPr>
        <p:blipFill>
          <a:blip r:embed="rId5"/>
          <a:stretch>
            <a:fillRect/>
          </a:stretch>
        </p:blipFill>
        <p:spPr>
          <a:xfrm>
            <a:off x="3746894" y="3429000"/>
            <a:ext cx="634361" cy="984354"/>
          </a:xfrm>
          <a:prstGeom prst="rect">
            <a:avLst/>
          </a:prstGeom>
        </p:spPr>
      </p:pic>
      <p:pic>
        <p:nvPicPr>
          <p:cNvPr id="131" name="Picture 130">
            <a:extLst>
              <a:ext uri="{FF2B5EF4-FFF2-40B4-BE49-F238E27FC236}">
                <a16:creationId xmlns:a16="http://schemas.microsoft.com/office/drawing/2014/main" id="{34A17F24-34EA-C842-949F-A2B4A698F541}"/>
              </a:ext>
            </a:extLst>
          </p:cNvPr>
          <p:cNvPicPr>
            <a:picLocks noChangeAspect="1"/>
          </p:cNvPicPr>
          <p:nvPr/>
        </p:nvPicPr>
        <p:blipFill>
          <a:blip r:embed="rId5"/>
          <a:stretch>
            <a:fillRect/>
          </a:stretch>
        </p:blipFill>
        <p:spPr>
          <a:xfrm>
            <a:off x="8257362" y="3429000"/>
            <a:ext cx="634361" cy="984354"/>
          </a:xfrm>
          <a:prstGeom prst="rect">
            <a:avLst/>
          </a:prstGeom>
        </p:spPr>
      </p:pic>
      <p:sp>
        <p:nvSpPr>
          <p:cNvPr id="132" name="TextBox 131">
            <a:extLst>
              <a:ext uri="{FF2B5EF4-FFF2-40B4-BE49-F238E27FC236}">
                <a16:creationId xmlns:a16="http://schemas.microsoft.com/office/drawing/2014/main" id="{6B5A0D5B-374E-D744-BD51-F0725B19587B}"/>
              </a:ext>
            </a:extLst>
          </p:cNvPr>
          <p:cNvSpPr txBox="1"/>
          <p:nvPr/>
        </p:nvSpPr>
        <p:spPr>
          <a:xfrm>
            <a:off x="3572073" y="4432454"/>
            <a:ext cx="930117" cy="307777"/>
          </a:xfrm>
          <a:prstGeom prst="rect">
            <a:avLst/>
          </a:prstGeom>
          <a:noFill/>
        </p:spPr>
        <p:txBody>
          <a:bodyPr wrap="square" lIns="0" tIns="0" rIns="0" bIns="0" rtlCol="0">
            <a:spAutoFit/>
          </a:bodyPr>
          <a:lstStyle/>
          <a:p>
            <a:r>
              <a:rPr lang="en-US" sz="2000" dirty="0"/>
              <a:t>Sender</a:t>
            </a:r>
          </a:p>
        </p:txBody>
      </p:sp>
      <p:sp>
        <p:nvSpPr>
          <p:cNvPr id="133" name="TextBox 132">
            <a:extLst>
              <a:ext uri="{FF2B5EF4-FFF2-40B4-BE49-F238E27FC236}">
                <a16:creationId xmlns:a16="http://schemas.microsoft.com/office/drawing/2014/main" id="{A5ADA823-4234-8B4A-8788-EDEC53438755}"/>
              </a:ext>
            </a:extLst>
          </p:cNvPr>
          <p:cNvSpPr txBox="1"/>
          <p:nvPr/>
        </p:nvSpPr>
        <p:spPr>
          <a:xfrm>
            <a:off x="8132981" y="4431499"/>
            <a:ext cx="1127234" cy="307777"/>
          </a:xfrm>
          <a:prstGeom prst="rect">
            <a:avLst/>
          </a:prstGeom>
          <a:noFill/>
        </p:spPr>
        <p:txBody>
          <a:bodyPr wrap="square" lIns="0" tIns="0" rIns="0" bIns="0" rtlCol="0">
            <a:spAutoFit/>
          </a:bodyPr>
          <a:lstStyle/>
          <a:p>
            <a:r>
              <a:rPr lang="en-US" sz="2000" dirty="0"/>
              <a:t>Receiver</a:t>
            </a:r>
          </a:p>
        </p:txBody>
      </p:sp>
      <p:grpSp>
        <p:nvGrpSpPr>
          <p:cNvPr id="136" name="Group 135">
            <a:extLst>
              <a:ext uri="{FF2B5EF4-FFF2-40B4-BE49-F238E27FC236}">
                <a16:creationId xmlns:a16="http://schemas.microsoft.com/office/drawing/2014/main" id="{063AA76E-4D0B-1543-A6C2-73282416ED0E}"/>
              </a:ext>
            </a:extLst>
          </p:cNvPr>
          <p:cNvGrpSpPr/>
          <p:nvPr/>
        </p:nvGrpSpPr>
        <p:grpSpPr>
          <a:xfrm>
            <a:off x="4823878" y="3749050"/>
            <a:ext cx="875122" cy="398994"/>
            <a:chOff x="9804602" y="3764635"/>
            <a:chExt cx="875122" cy="398994"/>
          </a:xfrm>
        </p:grpSpPr>
        <p:sp>
          <p:nvSpPr>
            <p:cNvPr id="151" name="Rectangle 150">
              <a:extLst>
                <a:ext uri="{FF2B5EF4-FFF2-40B4-BE49-F238E27FC236}">
                  <a16:creationId xmlns:a16="http://schemas.microsoft.com/office/drawing/2014/main" id="{92CC2471-97BB-1C4A-A721-2E1B11799685}"/>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2" name="Rectangle 151">
              <a:extLst>
                <a:ext uri="{FF2B5EF4-FFF2-40B4-BE49-F238E27FC236}">
                  <a16:creationId xmlns:a16="http://schemas.microsoft.com/office/drawing/2014/main" id="{91EC4212-8594-5D46-B572-79311CD572D2}"/>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3" name="Rectangle 152">
              <a:extLst>
                <a:ext uri="{FF2B5EF4-FFF2-40B4-BE49-F238E27FC236}">
                  <a16:creationId xmlns:a16="http://schemas.microsoft.com/office/drawing/2014/main" id="{EBE15FF7-8621-5340-BC39-6838AAB9FFF9}"/>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4" name="Rectangle 153">
              <a:extLst>
                <a:ext uri="{FF2B5EF4-FFF2-40B4-BE49-F238E27FC236}">
                  <a16:creationId xmlns:a16="http://schemas.microsoft.com/office/drawing/2014/main" id="{5CC89A8D-291C-F949-856E-CB74D0E4610A}"/>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5" name="Rectangle 154">
              <a:extLst>
                <a:ext uri="{FF2B5EF4-FFF2-40B4-BE49-F238E27FC236}">
                  <a16:creationId xmlns:a16="http://schemas.microsoft.com/office/drawing/2014/main" id="{432199E7-56E1-2E4B-A3CC-8F397C56482A}"/>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6" name="Rectangle 155">
              <a:extLst>
                <a:ext uri="{FF2B5EF4-FFF2-40B4-BE49-F238E27FC236}">
                  <a16:creationId xmlns:a16="http://schemas.microsoft.com/office/drawing/2014/main" id="{F995264E-6E69-DC4F-BBD1-5BDC237F8B54}"/>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7" name="Rectangle 156">
              <a:extLst>
                <a:ext uri="{FF2B5EF4-FFF2-40B4-BE49-F238E27FC236}">
                  <a16:creationId xmlns:a16="http://schemas.microsoft.com/office/drawing/2014/main" id="{458CBD71-FED8-874C-9F65-126B396E6BAF}"/>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8" name="Rectangle 157">
              <a:extLst>
                <a:ext uri="{FF2B5EF4-FFF2-40B4-BE49-F238E27FC236}">
                  <a16:creationId xmlns:a16="http://schemas.microsoft.com/office/drawing/2014/main" id="{14E452B3-13F4-044C-85E5-01F44ED6542A}"/>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9" name="Rectangle 158">
              <a:extLst>
                <a:ext uri="{FF2B5EF4-FFF2-40B4-BE49-F238E27FC236}">
                  <a16:creationId xmlns:a16="http://schemas.microsoft.com/office/drawing/2014/main" id="{8ECCA7DC-CFC9-C747-9523-1454A08CD160}"/>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0" name="Rectangle 159">
              <a:extLst>
                <a:ext uri="{FF2B5EF4-FFF2-40B4-BE49-F238E27FC236}">
                  <a16:creationId xmlns:a16="http://schemas.microsoft.com/office/drawing/2014/main" id="{9B9A646F-D429-BE4F-A3C4-79F30BA8FB43}"/>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1" name="Rectangle 160">
              <a:extLst>
                <a:ext uri="{FF2B5EF4-FFF2-40B4-BE49-F238E27FC236}">
                  <a16:creationId xmlns:a16="http://schemas.microsoft.com/office/drawing/2014/main" id="{7D5CEA5D-1B92-D045-B7D4-080C37415A8A}"/>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2" name="Rectangle 161">
              <a:extLst>
                <a:ext uri="{FF2B5EF4-FFF2-40B4-BE49-F238E27FC236}">
                  <a16:creationId xmlns:a16="http://schemas.microsoft.com/office/drawing/2014/main" id="{44C85D05-3438-314F-A6CB-8143C587D1D3}"/>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3" name="Rectangle 162">
              <a:extLst>
                <a:ext uri="{FF2B5EF4-FFF2-40B4-BE49-F238E27FC236}">
                  <a16:creationId xmlns:a16="http://schemas.microsoft.com/office/drawing/2014/main" id="{F975D34E-81F0-AC4C-8091-21859BC04758}"/>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37" name="Group 136">
            <a:extLst>
              <a:ext uri="{FF2B5EF4-FFF2-40B4-BE49-F238E27FC236}">
                <a16:creationId xmlns:a16="http://schemas.microsoft.com/office/drawing/2014/main" id="{8AC61BB1-9E71-744A-8E4D-E89CC84CC9DE}"/>
              </a:ext>
            </a:extLst>
          </p:cNvPr>
          <p:cNvGrpSpPr/>
          <p:nvPr/>
        </p:nvGrpSpPr>
        <p:grpSpPr>
          <a:xfrm>
            <a:off x="6528950" y="3743077"/>
            <a:ext cx="875122" cy="398994"/>
            <a:chOff x="9804602" y="3764635"/>
            <a:chExt cx="875122" cy="398994"/>
          </a:xfrm>
        </p:grpSpPr>
        <p:sp>
          <p:nvSpPr>
            <p:cNvPr id="138" name="Rectangle 137">
              <a:extLst>
                <a:ext uri="{FF2B5EF4-FFF2-40B4-BE49-F238E27FC236}">
                  <a16:creationId xmlns:a16="http://schemas.microsoft.com/office/drawing/2014/main" id="{1D09EF19-94C2-A546-8291-D3D657E4CEFD}"/>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Rectangle 138">
              <a:extLst>
                <a:ext uri="{FF2B5EF4-FFF2-40B4-BE49-F238E27FC236}">
                  <a16:creationId xmlns:a16="http://schemas.microsoft.com/office/drawing/2014/main" id="{D1E55756-DBBF-6E4B-998C-C9A6BCDC71A0}"/>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0" name="Rectangle 139">
              <a:extLst>
                <a:ext uri="{FF2B5EF4-FFF2-40B4-BE49-F238E27FC236}">
                  <a16:creationId xmlns:a16="http://schemas.microsoft.com/office/drawing/2014/main" id="{11526305-7842-1A4D-AC26-EA1EDFD39A73}"/>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1" name="Rectangle 140">
              <a:extLst>
                <a:ext uri="{FF2B5EF4-FFF2-40B4-BE49-F238E27FC236}">
                  <a16:creationId xmlns:a16="http://schemas.microsoft.com/office/drawing/2014/main" id="{FD85DB5A-F015-C648-BE0B-C1719961243D}"/>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2" name="Rectangle 141">
              <a:extLst>
                <a:ext uri="{FF2B5EF4-FFF2-40B4-BE49-F238E27FC236}">
                  <a16:creationId xmlns:a16="http://schemas.microsoft.com/office/drawing/2014/main" id="{C94F5C09-7429-B44F-9CFA-709B9099ABBB}"/>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3" name="Rectangle 142">
              <a:extLst>
                <a:ext uri="{FF2B5EF4-FFF2-40B4-BE49-F238E27FC236}">
                  <a16:creationId xmlns:a16="http://schemas.microsoft.com/office/drawing/2014/main" id="{1E61C1A6-E091-FA4B-AF50-2A6E289FB795}"/>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4" name="Rectangle 143">
              <a:extLst>
                <a:ext uri="{FF2B5EF4-FFF2-40B4-BE49-F238E27FC236}">
                  <a16:creationId xmlns:a16="http://schemas.microsoft.com/office/drawing/2014/main" id="{DF4DBD37-6D2F-654F-B81A-C888976EFE9C}"/>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5" name="Rectangle 144">
              <a:extLst>
                <a:ext uri="{FF2B5EF4-FFF2-40B4-BE49-F238E27FC236}">
                  <a16:creationId xmlns:a16="http://schemas.microsoft.com/office/drawing/2014/main" id="{37AC532A-3E3A-E642-A31B-1033917B962E}"/>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6" name="Rectangle 145">
              <a:extLst>
                <a:ext uri="{FF2B5EF4-FFF2-40B4-BE49-F238E27FC236}">
                  <a16:creationId xmlns:a16="http://schemas.microsoft.com/office/drawing/2014/main" id="{677CCC72-FE91-1F46-BBFA-5E1F0C9159A3}"/>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7" name="Rectangle 146">
              <a:extLst>
                <a:ext uri="{FF2B5EF4-FFF2-40B4-BE49-F238E27FC236}">
                  <a16:creationId xmlns:a16="http://schemas.microsoft.com/office/drawing/2014/main" id="{1CA1848D-2745-EB4C-9BD6-3A539368700D}"/>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8" name="Rectangle 147">
              <a:extLst>
                <a:ext uri="{FF2B5EF4-FFF2-40B4-BE49-F238E27FC236}">
                  <a16:creationId xmlns:a16="http://schemas.microsoft.com/office/drawing/2014/main" id="{781F133E-2DAC-CC4C-BE30-36776E52A04D}"/>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9" name="Rectangle 148">
              <a:extLst>
                <a:ext uri="{FF2B5EF4-FFF2-40B4-BE49-F238E27FC236}">
                  <a16:creationId xmlns:a16="http://schemas.microsoft.com/office/drawing/2014/main" id="{083768D6-7B1B-8C4E-ACA7-42276EE996D9}"/>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0" name="Rectangle 149">
              <a:extLst>
                <a:ext uri="{FF2B5EF4-FFF2-40B4-BE49-F238E27FC236}">
                  <a16:creationId xmlns:a16="http://schemas.microsoft.com/office/drawing/2014/main" id="{25508B78-020F-B34F-A2A5-84ED85EB00A6}"/>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sp>
        <p:nvSpPr>
          <p:cNvPr id="125" name="TextBox 124">
            <a:extLst>
              <a:ext uri="{FF2B5EF4-FFF2-40B4-BE49-F238E27FC236}">
                <a16:creationId xmlns:a16="http://schemas.microsoft.com/office/drawing/2014/main" id="{E9539582-D400-914B-AB44-3952B95C8526}"/>
              </a:ext>
            </a:extLst>
          </p:cNvPr>
          <p:cNvSpPr txBox="1"/>
          <p:nvPr/>
        </p:nvSpPr>
        <p:spPr>
          <a:xfrm>
            <a:off x="7137706" y="3464537"/>
            <a:ext cx="1126101" cy="307777"/>
          </a:xfrm>
          <a:prstGeom prst="rect">
            <a:avLst/>
          </a:prstGeom>
          <a:noFill/>
        </p:spPr>
        <p:txBody>
          <a:bodyPr wrap="square" lIns="0" tIns="0" rIns="0" bIns="0" rtlCol="0">
            <a:spAutoFit/>
          </a:bodyPr>
          <a:lstStyle/>
          <a:p>
            <a:r>
              <a:rPr lang="en-US" sz="2000" dirty="0">
                <a:solidFill>
                  <a:schemeClr val="accent6"/>
                </a:solidFill>
              </a:rPr>
              <a:t>Telemetry</a:t>
            </a:r>
          </a:p>
        </p:txBody>
      </p:sp>
    </p:spTree>
    <p:custDataLst>
      <p:tags r:id="rId1"/>
    </p:custDataLst>
    <p:extLst>
      <p:ext uri="{BB962C8B-B14F-4D97-AF65-F5344CB8AC3E}">
        <p14:creationId xmlns:p14="http://schemas.microsoft.com/office/powerpoint/2010/main" val="427751484"/>
      </p:ext>
    </p:extLst>
  </p:cSld>
  <p:clrMapOvr>
    <a:masterClrMapping/>
  </p:clrMapOvr>
  <p:transition spd="med" advTm="4265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79A-5328-4A45-9BA6-97CB7CB3607B}"/>
              </a:ext>
            </a:extLst>
          </p:cNvPr>
          <p:cNvSpPr>
            <a:spLocks noGrp="1"/>
          </p:cNvSpPr>
          <p:nvPr>
            <p:ph type="title"/>
          </p:nvPr>
        </p:nvSpPr>
        <p:spPr>
          <a:xfrm>
            <a:off x="838200" y="184150"/>
            <a:ext cx="10515600" cy="1325563"/>
          </a:xfrm>
        </p:spPr>
        <p:txBody>
          <a:bodyPr/>
          <a:lstStyle/>
          <a:p>
            <a:r>
              <a:rPr kumimoji="1" lang="en-US" altLang="zh-CN" dirty="0"/>
              <a:t>In-band telemetry format</a:t>
            </a:r>
            <a:endParaRPr kumimoji="1" lang="zh-CN" altLang="en-US" dirty="0"/>
          </a:p>
        </p:txBody>
      </p:sp>
      <p:sp>
        <p:nvSpPr>
          <p:cNvPr id="4" name="Slide Number Placeholder 3">
            <a:extLst>
              <a:ext uri="{FF2B5EF4-FFF2-40B4-BE49-F238E27FC236}">
                <a16:creationId xmlns:a16="http://schemas.microsoft.com/office/drawing/2014/main" id="{15B49049-59B3-494F-A2AF-59B08FE22339}"/>
              </a:ext>
            </a:extLst>
          </p:cNvPr>
          <p:cNvSpPr>
            <a:spLocks noGrp="1"/>
          </p:cNvSpPr>
          <p:nvPr>
            <p:ph type="sldNum" sz="quarter" idx="12"/>
          </p:nvPr>
        </p:nvSpPr>
        <p:spPr/>
        <p:txBody>
          <a:bodyPr/>
          <a:lstStyle/>
          <a:p>
            <a:fld id="{C7D604A4-1BB8-3D4A-B692-02D87551D634}" type="slidenum">
              <a:rPr kumimoji="1" lang="zh-CN" altLang="en-US" smtClean="0"/>
              <a:t>7</a:t>
            </a:fld>
            <a:endParaRPr kumimoji="1" lang="zh-CN" altLang="en-US"/>
          </a:p>
        </p:txBody>
      </p:sp>
      <p:graphicFrame>
        <p:nvGraphicFramePr>
          <p:cNvPr id="5" name="Table 4">
            <a:extLst>
              <a:ext uri="{FF2B5EF4-FFF2-40B4-BE49-F238E27FC236}">
                <a16:creationId xmlns:a16="http://schemas.microsoft.com/office/drawing/2014/main" id="{1A5C6EC0-4FEE-764B-8FA6-49918E87B002}"/>
              </a:ext>
            </a:extLst>
          </p:cNvPr>
          <p:cNvGraphicFramePr>
            <a:graphicFrameLocks noGrp="1"/>
          </p:cNvGraphicFramePr>
          <p:nvPr>
            <p:extLst>
              <p:ext uri="{D42A27DB-BD31-4B8C-83A1-F6EECF244321}">
                <p14:modId xmlns:p14="http://schemas.microsoft.com/office/powerpoint/2010/main" val="3162960121"/>
              </p:ext>
            </p:extLst>
          </p:nvPr>
        </p:nvGraphicFramePr>
        <p:xfrm>
          <a:off x="2255520" y="3071208"/>
          <a:ext cx="7680959" cy="3066481"/>
        </p:xfrm>
        <a:graphic>
          <a:graphicData uri="http://schemas.openxmlformats.org/drawingml/2006/table">
            <a:tbl>
              <a:tblPr firstRow="1" firstCol="1" bandRow="1">
                <a:tableStyleId>{5C22544A-7EE6-4342-B048-85BDC9FD1C3A}</a:tableStyleId>
              </a:tblPr>
              <a:tblGrid>
                <a:gridCol w="627574">
                  <a:extLst>
                    <a:ext uri="{9D8B030D-6E8A-4147-A177-3AD203B41FA5}">
                      <a16:colId xmlns:a16="http://schemas.microsoft.com/office/drawing/2014/main" val="1530893136"/>
                    </a:ext>
                  </a:extLst>
                </a:gridCol>
                <a:gridCol w="679672">
                  <a:extLst>
                    <a:ext uri="{9D8B030D-6E8A-4147-A177-3AD203B41FA5}">
                      <a16:colId xmlns:a16="http://schemas.microsoft.com/office/drawing/2014/main" val="4000075778"/>
                    </a:ext>
                  </a:extLst>
                </a:gridCol>
                <a:gridCol w="1332711">
                  <a:extLst>
                    <a:ext uri="{9D8B030D-6E8A-4147-A177-3AD203B41FA5}">
                      <a16:colId xmlns:a16="http://schemas.microsoft.com/office/drawing/2014/main" val="1138195917"/>
                    </a:ext>
                  </a:extLst>
                </a:gridCol>
                <a:gridCol w="1719732">
                  <a:extLst>
                    <a:ext uri="{9D8B030D-6E8A-4147-A177-3AD203B41FA5}">
                      <a16:colId xmlns:a16="http://schemas.microsoft.com/office/drawing/2014/main" val="3783008079"/>
                    </a:ext>
                  </a:extLst>
                </a:gridCol>
                <a:gridCol w="1852108">
                  <a:extLst>
                    <a:ext uri="{9D8B030D-6E8A-4147-A177-3AD203B41FA5}">
                      <a16:colId xmlns:a16="http://schemas.microsoft.com/office/drawing/2014/main" val="2892694904"/>
                    </a:ext>
                  </a:extLst>
                </a:gridCol>
                <a:gridCol w="983124">
                  <a:extLst>
                    <a:ext uri="{9D8B030D-6E8A-4147-A177-3AD203B41FA5}">
                      <a16:colId xmlns:a16="http://schemas.microsoft.com/office/drawing/2014/main" val="1806316521"/>
                    </a:ext>
                  </a:extLst>
                </a:gridCol>
                <a:gridCol w="486038">
                  <a:extLst>
                    <a:ext uri="{9D8B030D-6E8A-4147-A177-3AD203B41FA5}">
                      <a16:colId xmlns:a16="http://schemas.microsoft.com/office/drawing/2014/main" val="2936195622"/>
                    </a:ext>
                  </a:extLst>
                </a:gridCol>
              </a:tblGrid>
              <a:tr h="271468">
                <a:tc>
                  <a:txBody>
                    <a:bodyPr/>
                    <a:lstStyle/>
                    <a:p>
                      <a:pPr marL="0" marR="0" algn="ctr">
                        <a:spcBef>
                          <a:spcPts val="0"/>
                        </a:spcBef>
                        <a:spcAft>
                          <a:spcPts val="0"/>
                        </a:spcAft>
                      </a:pPr>
                      <a:r>
                        <a:rPr lang="en-US" sz="1400">
                          <a:solidFill>
                            <a:schemeClr val="tx1"/>
                          </a:solidFill>
                          <a:effectLst/>
                        </a:rPr>
                        <a:t>bits</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tx1"/>
                          </a:solidFill>
                          <a:effectLst/>
                        </a:rPr>
                        <a:t>31-24</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a:txBody>
                    <a:bodyPr/>
                    <a:lstStyle/>
                    <a:p>
                      <a:pPr marL="0" marR="0" algn="ctr">
                        <a:spcBef>
                          <a:spcPts val="0"/>
                        </a:spcBef>
                        <a:spcAft>
                          <a:spcPts val="0"/>
                        </a:spcAft>
                      </a:pPr>
                      <a:r>
                        <a:rPr lang="en-US" sz="1400" dirty="0">
                          <a:solidFill>
                            <a:schemeClr val="tx1"/>
                          </a:solidFill>
                          <a:effectLst/>
                        </a:rPr>
                        <a:t>23-16</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400" dirty="0">
                          <a:solidFill>
                            <a:schemeClr val="tx1"/>
                          </a:solidFill>
                          <a:effectLst/>
                        </a:rPr>
                        <a:t>15-8</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400" dirty="0">
                          <a:solidFill>
                            <a:schemeClr val="tx1"/>
                          </a:solidFill>
                          <a:effectLst/>
                        </a:rPr>
                        <a:t>7-0</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46373833"/>
                  </a:ext>
                </a:extLst>
              </a:tr>
              <a:tr h="310557">
                <a:tc>
                  <a:txBody>
                    <a:bodyPr/>
                    <a:lstStyle/>
                    <a:p>
                      <a:pPr marL="0" marR="0" algn="ctr">
                        <a:spcBef>
                          <a:spcPts val="0"/>
                        </a:spcBef>
                        <a:spcAft>
                          <a:spcPts val="0"/>
                        </a:spcAft>
                      </a:pPr>
                      <a:r>
                        <a:rPr lang="en-US" sz="1400">
                          <a:solidFill>
                            <a:schemeClr val="tx1"/>
                          </a:solidFill>
                          <a:effectLst/>
                        </a:rPr>
                        <a:t>0</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5">
                  <a:txBody>
                    <a:bodyPr/>
                    <a:lstStyle/>
                    <a:p>
                      <a:pPr marL="0" marR="0" algn="ctr">
                        <a:spcBef>
                          <a:spcPts val="0"/>
                        </a:spcBef>
                        <a:spcAft>
                          <a:spcPts val="0"/>
                        </a:spcAft>
                      </a:pPr>
                      <a:r>
                        <a:rPr lang="en-US" sz="1800" dirty="0">
                          <a:solidFill>
                            <a:schemeClr val="tx1"/>
                          </a:solidFill>
                          <a:effectLst/>
                        </a:rPr>
                        <a:t>Device-ID</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800" dirty="0">
                          <a:solidFill>
                            <a:schemeClr val="tx1"/>
                          </a:solidFill>
                          <a:effectLst/>
                        </a:rPr>
                        <a:t>PT</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902795959"/>
                  </a:ext>
                </a:extLst>
              </a:tr>
              <a:tr h="621114">
                <a:tc>
                  <a:txBody>
                    <a:bodyPr/>
                    <a:lstStyle/>
                    <a:p>
                      <a:pPr marL="0" marR="0" algn="ctr">
                        <a:spcBef>
                          <a:spcPts val="0"/>
                        </a:spcBef>
                        <a:spcAft>
                          <a:spcPts val="0"/>
                        </a:spcAft>
                      </a:pPr>
                      <a:r>
                        <a:rPr lang="en-US" sz="1400">
                          <a:solidFill>
                            <a:schemeClr val="tx1"/>
                          </a:solidFill>
                          <a:effectLst/>
                        </a:rPr>
                        <a:t>1</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a:solidFill>
                            <a:schemeClr val="tx1"/>
                          </a:solidFill>
                          <a:effectLst/>
                        </a:rPr>
                        <a:t>TID</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congestion</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Tx Bytes </a:t>
                      </a:r>
                      <a:r>
                        <a:rPr lang="en-US" sz="1800" dirty="0" err="1">
                          <a:solidFill>
                            <a:schemeClr val="tx1"/>
                          </a:solidFill>
                          <a:effectLst/>
                        </a:rPr>
                        <a:t>Cnt</a:t>
                      </a:r>
                      <a:r>
                        <a:rPr lang="en-US" sz="1800" dirty="0">
                          <a:solidFill>
                            <a:schemeClr val="tx1"/>
                          </a:solidFill>
                          <a:effectLst/>
                        </a:rPr>
                        <a:t>[39:32]</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TTL</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800" dirty="0">
                          <a:solidFill>
                            <a:schemeClr val="tx1"/>
                          </a:solidFill>
                          <a:effectLst/>
                        </a:rPr>
                        <a:t>Queue ID</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76614989"/>
                  </a:ext>
                </a:extLst>
              </a:tr>
              <a:tr h="310557">
                <a:tc>
                  <a:txBody>
                    <a:bodyPr/>
                    <a:lstStyle/>
                    <a:p>
                      <a:pPr marL="0" marR="0" algn="ctr">
                        <a:spcBef>
                          <a:spcPts val="0"/>
                        </a:spcBef>
                        <a:spcAft>
                          <a:spcPts val="0"/>
                        </a:spcAft>
                      </a:pPr>
                      <a:r>
                        <a:rPr lang="en-US" sz="1400">
                          <a:solidFill>
                            <a:schemeClr val="tx1"/>
                          </a:solidFill>
                          <a:effectLst/>
                        </a:rPr>
                        <a:t>2</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algn="ctr">
                        <a:spcBef>
                          <a:spcPts val="0"/>
                        </a:spcBef>
                        <a:spcAft>
                          <a:spcPts val="0"/>
                        </a:spcAft>
                      </a:pPr>
                      <a:r>
                        <a:rPr lang="en-US" sz="1800" dirty="0">
                          <a:solidFill>
                            <a:schemeClr val="tx1"/>
                          </a:solidFill>
                          <a:effectLst/>
                        </a:rPr>
                        <a:t>Rx Timestamp Sec - Upper</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10368716"/>
                  </a:ext>
                </a:extLst>
              </a:tr>
              <a:tr h="310557">
                <a:tc>
                  <a:txBody>
                    <a:bodyPr/>
                    <a:lstStyle/>
                    <a:p>
                      <a:pPr marL="0" marR="0" algn="ctr">
                        <a:spcBef>
                          <a:spcPts val="0"/>
                        </a:spcBef>
                        <a:spcAft>
                          <a:spcPts val="0"/>
                        </a:spcAft>
                      </a:pPr>
                      <a:r>
                        <a:rPr lang="en-US" sz="1400">
                          <a:solidFill>
                            <a:schemeClr val="tx1"/>
                          </a:solidFill>
                          <a:effectLst/>
                        </a:rPr>
                        <a:t>3</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800" dirty="0">
                          <a:solidFill>
                            <a:schemeClr val="tx1"/>
                          </a:solidFill>
                          <a:effectLst/>
                        </a:rPr>
                        <a:t>Rx Timestamp Sec</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marL="0" marR="0" algn="ctr">
                        <a:spcBef>
                          <a:spcPts val="0"/>
                        </a:spcBef>
                        <a:spcAft>
                          <a:spcPts val="0"/>
                        </a:spcAft>
                      </a:pPr>
                      <a:r>
                        <a:rPr lang="en-US" sz="1800">
                          <a:solidFill>
                            <a:schemeClr val="tx1"/>
                          </a:solidFill>
                          <a:effectLst/>
                        </a:rPr>
                        <a:t>Rx Timestamp Nano Upper</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9602649"/>
                  </a:ext>
                </a:extLst>
              </a:tr>
              <a:tr h="310557">
                <a:tc>
                  <a:txBody>
                    <a:bodyPr/>
                    <a:lstStyle/>
                    <a:p>
                      <a:pPr marL="0" marR="0" algn="ctr">
                        <a:spcBef>
                          <a:spcPts val="0"/>
                        </a:spcBef>
                        <a:spcAft>
                          <a:spcPts val="0"/>
                        </a:spcAft>
                      </a:pPr>
                      <a:r>
                        <a:rPr lang="en-US" sz="1400">
                          <a:solidFill>
                            <a:schemeClr val="tx1"/>
                          </a:solidFill>
                          <a:effectLst/>
                        </a:rPr>
                        <a:t>4</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800" dirty="0">
                          <a:solidFill>
                            <a:schemeClr val="tx1"/>
                          </a:solidFill>
                          <a:effectLst/>
                        </a:rPr>
                        <a:t>Rx Timestamp Nano</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marL="0" marR="0" algn="ctr">
                        <a:spcBef>
                          <a:spcPts val="0"/>
                        </a:spcBef>
                        <a:spcAft>
                          <a:spcPts val="0"/>
                        </a:spcAft>
                      </a:pPr>
                      <a:r>
                        <a:rPr lang="en-US" sz="1800">
                          <a:solidFill>
                            <a:schemeClr val="tx1"/>
                          </a:solidFill>
                          <a:effectLst/>
                        </a:rPr>
                        <a:t>Tx Timestamp Nano Upper</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544573173"/>
                  </a:ext>
                </a:extLst>
              </a:tr>
              <a:tr h="310557">
                <a:tc>
                  <a:txBody>
                    <a:bodyPr/>
                    <a:lstStyle/>
                    <a:p>
                      <a:pPr marL="0" marR="0" algn="ctr">
                        <a:spcBef>
                          <a:spcPts val="0"/>
                        </a:spcBef>
                        <a:spcAft>
                          <a:spcPts val="0"/>
                        </a:spcAft>
                      </a:pPr>
                      <a:r>
                        <a:rPr lang="en-US" sz="1400">
                          <a:solidFill>
                            <a:schemeClr val="tx1"/>
                          </a:solidFill>
                          <a:effectLst/>
                        </a:rPr>
                        <a:t>5</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800" dirty="0">
                          <a:solidFill>
                            <a:schemeClr val="tx1"/>
                          </a:solidFill>
                          <a:effectLst/>
                        </a:rPr>
                        <a:t>Tx Timestamp Nano</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zh-CN" altLang="en-US"/>
                    </a:p>
                  </a:txBody>
                  <a:tcPr/>
                </a:tc>
                <a:tc hMerge="1">
                  <a:txBody>
                    <a:bodyPr/>
                    <a:lstStyle/>
                    <a:p>
                      <a:endParaRPr lang="zh-CN" altLang="en-US"/>
                    </a:p>
                  </a:txBody>
                  <a:tcPr/>
                </a:tc>
                <a:tc gridSpan="3">
                  <a:txBody>
                    <a:bodyPr/>
                    <a:lstStyle/>
                    <a:p>
                      <a:pPr marL="0" marR="0" algn="ctr">
                        <a:spcBef>
                          <a:spcPts val="0"/>
                        </a:spcBef>
                        <a:spcAft>
                          <a:spcPts val="0"/>
                        </a:spcAft>
                      </a:pPr>
                      <a:r>
                        <a:rPr lang="en-US" sz="1800">
                          <a:solidFill>
                            <a:schemeClr val="tx1"/>
                          </a:solidFill>
                          <a:effectLst/>
                        </a:rPr>
                        <a:t>Egress Queue Cell Cnt</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830358833"/>
                  </a:ext>
                </a:extLst>
              </a:tr>
              <a:tr h="310557">
                <a:tc>
                  <a:txBody>
                    <a:bodyPr/>
                    <a:lstStyle/>
                    <a:p>
                      <a:pPr marL="0" marR="0" algn="ctr">
                        <a:spcBef>
                          <a:spcPts val="0"/>
                        </a:spcBef>
                        <a:spcAft>
                          <a:spcPts val="0"/>
                        </a:spcAft>
                      </a:pPr>
                      <a:r>
                        <a:rPr lang="en-US" sz="1400">
                          <a:solidFill>
                            <a:schemeClr val="tx1"/>
                          </a:solidFill>
                          <a:effectLst/>
                        </a:rPr>
                        <a:t>6</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marL="0" marR="0" algn="ctr">
                        <a:spcBef>
                          <a:spcPts val="0"/>
                        </a:spcBef>
                        <a:spcAft>
                          <a:spcPts val="0"/>
                        </a:spcAft>
                      </a:pPr>
                      <a:r>
                        <a:rPr lang="en-US" sz="1800" dirty="0" err="1">
                          <a:solidFill>
                            <a:schemeClr val="tx1"/>
                          </a:solidFill>
                          <a:effectLst/>
                        </a:rPr>
                        <a:t>Src</a:t>
                      </a:r>
                      <a:r>
                        <a:rPr lang="en-US" sz="1800" dirty="0">
                          <a:solidFill>
                            <a:schemeClr val="tx1"/>
                          </a:solidFill>
                          <a:effectLst/>
                        </a:rPr>
                        <a:t>-Sys-Port</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gridSpan="3">
                  <a:txBody>
                    <a:bodyPr/>
                    <a:lstStyle/>
                    <a:p>
                      <a:pPr marL="0" marR="0" algn="ctr">
                        <a:spcBef>
                          <a:spcPts val="0"/>
                        </a:spcBef>
                        <a:spcAft>
                          <a:spcPts val="0"/>
                        </a:spcAft>
                      </a:pPr>
                      <a:r>
                        <a:rPr lang="en-US" sz="1800" dirty="0" err="1">
                          <a:solidFill>
                            <a:schemeClr val="tx1"/>
                          </a:solidFill>
                          <a:effectLst/>
                        </a:rPr>
                        <a:t>Dest</a:t>
                      </a:r>
                      <a:r>
                        <a:rPr lang="en-US" sz="1800" dirty="0">
                          <a:solidFill>
                            <a:schemeClr val="tx1"/>
                          </a:solidFill>
                          <a:effectLst/>
                        </a:rPr>
                        <a:t>-Sys-port</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18088923"/>
                  </a:ext>
                </a:extLst>
              </a:tr>
              <a:tr h="310557">
                <a:tc>
                  <a:txBody>
                    <a:bodyPr/>
                    <a:lstStyle/>
                    <a:p>
                      <a:pPr marL="0" marR="0" algn="ctr">
                        <a:spcBef>
                          <a:spcPts val="0"/>
                        </a:spcBef>
                        <a:spcAft>
                          <a:spcPts val="0"/>
                        </a:spcAft>
                      </a:pPr>
                      <a:r>
                        <a:rPr lang="en-US" sz="1400">
                          <a:solidFill>
                            <a:schemeClr val="tx1"/>
                          </a:solidFill>
                          <a:effectLst/>
                        </a:rPr>
                        <a:t>7</a:t>
                      </a:r>
                      <a:endParaRPr lang="en-US" sz="160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6">
                  <a:txBody>
                    <a:bodyPr/>
                    <a:lstStyle/>
                    <a:p>
                      <a:pPr marL="0" marR="0" algn="ctr">
                        <a:spcBef>
                          <a:spcPts val="0"/>
                        </a:spcBef>
                        <a:spcAft>
                          <a:spcPts val="0"/>
                        </a:spcAft>
                      </a:pPr>
                      <a:r>
                        <a:rPr lang="en-US" sz="1800" dirty="0">
                          <a:solidFill>
                            <a:schemeClr val="tx1"/>
                          </a:solidFill>
                          <a:effectLst/>
                        </a:rPr>
                        <a:t>Tx Bytes </a:t>
                      </a:r>
                      <a:r>
                        <a:rPr lang="en-US" sz="1800" dirty="0" err="1">
                          <a:solidFill>
                            <a:schemeClr val="tx1"/>
                          </a:solidFill>
                          <a:effectLst/>
                        </a:rPr>
                        <a:t>Cnt</a:t>
                      </a:r>
                      <a:r>
                        <a:rPr lang="en-US" sz="1800" dirty="0">
                          <a:solidFill>
                            <a:schemeClr val="tx1"/>
                          </a:solidFill>
                          <a:effectLst/>
                        </a:rPr>
                        <a:t>[31:0]</a:t>
                      </a:r>
                      <a:endParaRPr lang="en-US" sz="1600" dirty="0">
                        <a:solidFill>
                          <a:schemeClr val="tx1"/>
                        </a:solidFill>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tc hMerge="1">
                  <a:txBody>
                    <a:bodyPr/>
                    <a:lstStyle/>
                    <a:p>
                      <a:endParaRPr lang="zh-CN" altLang="en-US"/>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2994905"/>
                  </a:ext>
                </a:extLst>
              </a:tr>
            </a:tbl>
          </a:graphicData>
        </a:graphic>
      </p:graphicFrame>
      <p:sp>
        <p:nvSpPr>
          <p:cNvPr id="6" name="Content Placeholder 2">
            <a:extLst>
              <a:ext uri="{FF2B5EF4-FFF2-40B4-BE49-F238E27FC236}">
                <a16:creationId xmlns:a16="http://schemas.microsoft.com/office/drawing/2014/main" id="{A0E1EEC1-0E46-E74B-B60B-F6E1F13F9C59}"/>
              </a:ext>
            </a:extLst>
          </p:cNvPr>
          <p:cNvSpPr>
            <a:spLocks noGrp="1"/>
          </p:cNvSpPr>
          <p:nvPr>
            <p:ph idx="1"/>
          </p:nvPr>
        </p:nvSpPr>
        <p:spPr>
          <a:xfrm>
            <a:off x="838200" y="1340747"/>
            <a:ext cx="10515600" cy="2654783"/>
          </a:xfrm>
        </p:spPr>
        <p:txBody>
          <a:bodyPr>
            <a:normAutofit/>
          </a:bodyPr>
          <a:lstStyle/>
          <a:p>
            <a:r>
              <a:rPr lang="en-US" altLang="zh-CN" dirty="0"/>
              <a:t>HPCC++ defines the algorithm of using telemetry information </a:t>
            </a:r>
          </a:p>
          <a:p>
            <a:pPr lvl="1"/>
            <a:r>
              <a:rPr lang="en-US" altLang="zh-CN" dirty="0"/>
              <a:t>including</a:t>
            </a:r>
            <a:r>
              <a:rPr lang="en-US" dirty="0"/>
              <a:t> queue length, transmitted bytes, timestamp, link capacity, etc</a:t>
            </a:r>
            <a:r>
              <a:rPr lang="en-US" altLang="zh-CN" dirty="0"/>
              <a:t>.</a:t>
            </a:r>
          </a:p>
          <a:p>
            <a:r>
              <a:rPr lang="en-US" altLang="zh-CN" dirty="0"/>
              <a:t>Yet, the actual packet format is up to the environment</a:t>
            </a:r>
          </a:p>
          <a:p>
            <a:endParaRPr kumimoji="1" lang="zh-CN" altLang="en-US" dirty="0"/>
          </a:p>
        </p:txBody>
      </p:sp>
      <p:sp>
        <p:nvSpPr>
          <p:cNvPr id="10" name="TextBox 9">
            <a:extLst>
              <a:ext uri="{FF2B5EF4-FFF2-40B4-BE49-F238E27FC236}">
                <a16:creationId xmlns:a16="http://schemas.microsoft.com/office/drawing/2014/main" id="{0E28C5A4-1A56-C545-BBEF-0E90818166EC}"/>
              </a:ext>
            </a:extLst>
          </p:cNvPr>
          <p:cNvSpPr txBox="1"/>
          <p:nvPr/>
        </p:nvSpPr>
        <p:spPr>
          <a:xfrm>
            <a:off x="3876261" y="6194704"/>
            <a:ext cx="5187126" cy="369332"/>
          </a:xfrm>
          <a:prstGeom prst="rect">
            <a:avLst/>
          </a:prstGeom>
          <a:noFill/>
        </p:spPr>
        <p:txBody>
          <a:bodyPr wrap="none" rtlCol="0">
            <a:spAutoFit/>
          </a:bodyPr>
          <a:lstStyle/>
          <a:p>
            <a:r>
              <a:rPr kumimoji="1" lang="en-US" altLang="zh-CN" i="1" dirty="0">
                <a:solidFill>
                  <a:srgbClr val="0070C0"/>
                </a:solidFill>
              </a:rPr>
              <a:t>Example format of in-band telemetry used by HPCC++</a:t>
            </a:r>
            <a:endParaRPr kumimoji="1" lang="zh-CN" altLang="en-US" i="1" dirty="0">
              <a:solidFill>
                <a:srgbClr val="0070C0"/>
              </a:solidFill>
            </a:endParaRPr>
          </a:p>
        </p:txBody>
      </p:sp>
    </p:spTree>
    <p:extLst>
      <p:ext uri="{BB962C8B-B14F-4D97-AF65-F5344CB8AC3E}">
        <p14:creationId xmlns:p14="http://schemas.microsoft.com/office/powerpoint/2010/main" val="4085364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99" y="245474"/>
            <a:ext cx="10515600" cy="770149"/>
          </a:xfrm>
        </p:spPr>
        <p:txBody>
          <a:bodyPr>
            <a:normAutofit/>
          </a:bodyPr>
          <a:lstStyle/>
          <a:p>
            <a:r>
              <a:rPr lang="en-US" sz="4000" dirty="0"/>
              <a:t>HPCC</a:t>
            </a:r>
            <a:r>
              <a:rPr lang="en-US" altLang="zh-CN" sz="4000" dirty="0"/>
              <a:t>++</a:t>
            </a:r>
            <a:r>
              <a:rPr lang="en-US" sz="4000" dirty="0"/>
              <a:t> solves </a:t>
            </a:r>
            <a:r>
              <a:rPr lang="en-US" altLang="zh-CN" sz="4000" dirty="0"/>
              <a:t>all</a:t>
            </a:r>
            <a:r>
              <a:rPr lang="en-US" sz="4000" dirty="0"/>
              <a:t> </a:t>
            </a:r>
            <a:r>
              <a:rPr lang="en-US" altLang="zh-CN" sz="4000" dirty="0"/>
              <a:t>there</a:t>
            </a:r>
            <a:r>
              <a:rPr lang="en-US" sz="4000" dirty="0"/>
              <a:t> problems</a:t>
            </a:r>
          </a:p>
        </p:txBody>
      </p:sp>
      <p:sp>
        <p:nvSpPr>
          <p:cNvPr id="10" name="Slide Number Placeholder 9"/>
          <p:cNvSpPr>
            <a:spLocks noGrp="1"/>
          </p:cNvSpPr>
          <p:nvPr>
            <p:ph type="sldNum" sz="quarter" idx="12"/>
          </p:nvPr>
        </p:nvSpPr>
        <p:spPr/>
        <p:txBody>
          <a:bodyPr/>
          <a:lstStyle/>
          <a:p>
            <a:fld id="{86CB4B4D-7CA3-9044-876B-883B54F8677D}" type="slidenum">
              <a:rPr lang="uk-UA" smtClean="0"/>
              <a:t>8</a:t>
            </a:fld>
            <a:endParaRPr lang="uk-UA"/>
          </a:p>
        </p:txBody>
      </p:sp>
      <p:sp>
        <p:nvSpPr>
          <p:cNvPr id="11" name="TextBox 10"/>
          <p:cNvSpPr txBox="1"/>
          <p:nvPr/>
        </p:nvSpPr>
        <p:spPr>
          <a:xfrm>
            <a:off x="217099" y="1233236"/>
            <a:ext cx="827765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479" hangingPunct="0"/>
            <a:r>
              <a:rPr lang="en-US" sz="3200" b="1" dirty="0">
                <a:sym typeface="Helvetica Light"/>
              </a:rPr>
              <a:t>Using in-band telemetry as the precise feedback</a:t>
            </a:r>
          </a:p>
        </p:txBody>
      </p:sp>
      <p:sp>
        <p:nvSpPr>
          <p:cNvPr id="12" name="Content Placeholder 2">
            <a:extLst>
              <a:ext uri="{FF2B5EF4-FFF2-40B4-BE49-F238E27FC236}">
                <a16:creationId xmlns:a16="http://schemas.microsoft.com/office/drawing/2014/main" id="{4AC1EBA3-27A4-2945-AA02-AB55DD947DCC}"/>
              </a:ext>
            </a:extLst>
          </p:cNvPr>
          <p:cNvSpPr>
            <a:spLocks noGrp="1"/>
          </p:cNvSpPr>
          <p:nvPr>
            <p:ph idx="1"/>
          </p:nvPr>
        </p:nvSpPr>
        <p:spPr>
          <a:xfrm>
            <a:off x="415636" y="2045884"/>
            <a:ext cx="10938164" cy="4410333"/>
          </a:xfrm>
        </p:spPr>
        <p:txBody>
          <a:bodyPr>
            <a:normAutofit/>
          </a:bodyPr>
          <a:lstStyle/>
          <a:p>
            <a:r>
              <a:rPr lang="en-US" dirty="0">
                <a:solidFill>
                  <a:schemeClr val="accent2"/>
                </a:solidFill>
                <a:sym typeface="Helvetica Light"/>
              </a:rPr>
              <a:t>Fast convergence</a:t>
            </a:r>
          </a:p>
          <a:p>
            <a:pPr marL="594360" indent="-411480">
              <a:buFont typeface="Wingdings" pitchFamily="2" charset="2"/>
              <a:buChar char="Ø"/>
            </a:pPr>
            <a:r>
              <a:rPr lang="en-US" dirty="0">
                <a:sym typeface="Helvetica Light"/>
              </a:rPr>
              <a:t>Sender knows the precise rate to adjust to, on every ACK</a:t>
            </a:r>
            <a:endParaRPr lang="en-US" dirty="0">
              <a:solidFill>
                <a:schemeClr val="accent2"/>
              </a:solidFill>
            </a:endParaRPr>
          </a:p>
          <a:p>
            <a:r>
              <a:rPr lang="en-US" dirty="0">
                <a:solidFill>
                  <a:schemeClr val="accent2"/>
                </a:solidFill>
              </a:rPr>
              <a:t>Near-zero queue</a:t>
            </a:r>
            <a:endParaRPr lang="en-US" dirty="0">
              <a:sym typeface="Helvetica Light"/>
            </a:endParaRPr>
          </a:p>
          <a:p>
            <a:pPr marL="594360" indent="-411480">
              <a:buFont typeface="Wingdings" pitchFamily="2" charset="2"/>
              <a:buChar char="Ø"/>
            </a:pPr>
            <a:r>
              <a:rPr lang="en-US" dirty="0">
                <a:sym typeface="Helvetica Light"/>
              </a:rPr>
              <a:t>Feedback does not only rely on queue</a:t>
            </a:r>
            <a:endParaRPr lang="en-US" dirty="0">
              <a:solidFill>
                <a:schemeClr val="accent2"/>
              </a:solidFill>
            </a:endParaRPr>
          </a:p>
          <a:p>
            <a:r>
              <a:rPr lang="en-US" dirty="0">
                <a:solidFill>
                  <a:schemeClr val="accent2"/>
                </a:solidFill>
              </a:rPr>
              <a:t>Few parameters</a:t>
            </a:r>
            <a:endParaRPr lang="en-US" dirty="0">
              <a:sym typeface="Helvetica Light"/>
            </a:endParaRPr>
          </a:p>
          <a:p>
            <a:pPr marL="594360" indent="-411480">
              <a:buFont typeface="Wingdings" pitchFamily="2" charset="2"/>
              <a:buChar char="Ø"/>
            </a:pPr>
            <a:r>
              <a:rPr lang="en-US" dirty="0">
                <a:sym typeface="Helvetica Light"/>
              </a:rPr>
              <a:t>Precise feedback, so no need for heuristics which requires many parameters</a:t>
            </a:r>
          </a:p>
        </p:txBody>
      </p:sp>
    </p:spTree>
    <p:custDataLst>
      <p:tags r:id="rId1"/>
    </p:custDataLst>
    <p:extLst>
      <p:ext uri="{BB962C8B-B14F-4D97-AF65-F5344CB8AC3E}">
        <p14:creationId xmlns:p14="http://schemas.microsoft.com/office/powerpoint/2010/main" val="2004378453"/>
      </p:ext>
    </p:extLst>
  </p:cSld>
  <p:clrMapOvr>
    <a:masterClrMapping/>
  </p:clrMapOvr>
  <p:transition spd="med" advTm="379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linds(horizontal)">
                                      <p:cBhvr>
                                        <p:cTn id="18" dur="500"/>
                                        <p:tgtEl>
                                          <p:spTgt spid="1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blinds(horizontal)">
                                      <p:cBhvr>
                                        <p:cTn id="21" dur="500"/>
                                        <p:tgtEl>
                                          <p:spTgt spid="1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blinds(horizontal)">
                                      <p:cBhvr>
                                        <p:cTn id="26" dur="500"/>
                                        <p:tgtEl>
                                          <p:spTgt spid="12">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animEffect transition="in" filter="blinds(horizontal)">
                                      <p:cBhvr>
                                        <p:cTn id="29"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B36B1-240F-C349-A371-7D95B7ACF36B}"/>
              </a:ext>
            </a:extLst>
          </p:cNvPr>
          <p:cNvSpPr>
            <a:spLocks noGrp="1"/>
          </p:cNvSpPr>
          <p:nvPr>
            <p:ph type="title"/>
          </p:nvPr>
        </p:nvSpPr>
        <p:spPr>
          <a:xfrm>
            <a:off x="155812" y="136525"/>
            <a:ext cx="10515600" cy="1325563"/>
          </a:xfrm>
        </p:spPr>
        <p:txBody>
          <a:bodyPr>
            <a:normAutofit/>
          </a:bodyPr>
          <a:lstStyle/>
          <a:p>
            <a:r>
              <a:rPr kumimoji="1" lang="en-US" altLang="zh-CN" sz="4000" dirty="0"/>
              <a:t>Smart routing with HPCC++</a:t>
            </a:r>
            <a:endParaRPr kumimoji="1" lang="zh-CN" altLang="en-US" sz="4000" dirty="0"/>
          </a:p>
        </p:txBody>
      </p:sp>
      <p:sp>
        <p:nvSpPr>
          <p:cNvPr id="4" name="Slide Number Placeholder 3">
            <a:extLst>
              <a:ext uri="{FF2B5EF4-FFF2-40B4-BE49-F238E27FC236}">
                <a16:creationId xmlns:a16="http://schemas.microsoft.com/office/drawing/2014/main" id="{3E9EDBA1-6AD6-1545-B06C-75549A6EE1EC}"/>
              </a:ext>
            </a:extLst>
          </p:cNvPr>
          <p:cNvSpPr>
            <a:spLocks noGrp="1"/>
          </p:cNvSpPr>
          <p:nvPr>
            <p:ph type="sldNum" sz="quarter" idx="12"/>
          </p:nvPr>
        </p:nvSpPr>
        <p:spPr/>
        <p:txBody>
          <a:bodyPr/>
          <a:lstStyle/>
          <a:p>
            <a:fld id="{C7D604A4-1BB8-3D4A-B692-02D87551D634}" type="slidenum">
              <a:rPr kumimoji="1" lang="zh-CN" altLang="en-US" smtClean="0"/>
              <a:t>9</a:t>
            </a:fld>
            <a:endParaRPr kumimoji="1" lang="zh-CN" altLang="en-US"/>
          </a:p>
        </p:txBody>
      </p:sp>
      <p:sp>
        <p:nvSpPr>
          <p:cNvPr id="228" name="Content Placeholder 2">
            <a:extLst>
              <a:ext uri="{FF2B5EF4-FFF2-40B4-BE49-F238E27FC236}">
                <a16:creationId xmlns:a16="http://schemas.microsoft.com/office/drawing/2014/main" id="{65BE7FB3-CDDC-2449-8498-0FF595A5D07C}"/>
              </a:ext>
            </a:extLst>
          </p:cNvPr>
          <p:cNvSpPr>
            <a:spLocks noGrp="1"/>
          </p:cNvSpPr>
          <p:nvPr>
            <p:ph idx="1"/>
          </p:nvPr>
        </p:nvSpPr>
        <p:spPr>
          <a:xfrm>
            <a:off x="838200" y="1335569"/>
            <a:ext cx="11098696" cy="1884714"/>
          </a:xfrm>
        </p:spPr>
        <p:txBody>
          <a:bodyPr>
            <a:normAutofit fontScale="92500"/>
          </a:bodyPr>
          <a:lstStyle/>
          <a:p>
            <a:r>
              <a:rPr kumimoji="1" lang="en-US" altLang="zh-CN" dirty="0"/>
              <a:t>Route condition changes drastically in DC </a:t>
            </a:r>
          </a:p>
          <a:p>
            <a:pPr lvl="1"/>
            <a:r>
              <a:rPr kumimoji="1" lang="en-US" altLang="zh-CN" dirty="0" err="1"/>
              <a:t>e.g</a:t>
            </a:r>
            <a:r>
              <a:rPr kumimoji="1" lang="en-US" altLang="zh-CN" dirty="0"/>
              <a:t>, </a:t>
            </a:r>
            <a:r>
              <a:rPr kumimoji="1" lang="en-US" altLang="zh-CN" dirty="0" err="1"/>
              <a:t>incast</a:t>
            </a:r>
            <a:r>
              <a:rPr kumimoji="1" lang="en-US" altLang="zh-CN" dirty="0"/>
              <a:t>, failure, re-routing, …</a:t>
            </a:r>
          </a:p>
          <a:p>
            <a:r>
              <a:rPr kumimoji="1" lang="en-US" altLang="zh-CN" dirty="0"/>
              <a:t>HPCC++ offers a precise </a:t>
            </a:r>
            <a:r>
              <a:rPr kumimoji="1" lang="en-US" altLang="zh-CN" dirty="0">
                <a:solidFill>
                  <a:srgbClr val="FF0000"/>
                </a:solidFill>
              </a:rPr>
              <a:t>“</a:t>
            </a:r>
            <a:r>
              <a:rPr kumimoji="1" lang="en-US" altLang="zh-CN" i="1" dirty="0">
                <a:solidFill>
                  <a:srgbClr val="FF0000"/>
                </a:solidFill>
              </a:rPr>
              <a:t>view</a:t>
            </a:r>
            <a:r>
              <a:rPr kumimoji="1" lang="en-US" altLang="zh-CN" dirty="0">
                <a:solidFill>
                  <a:srgbClr val="FF0000"/>
                </a:solidFill>
              </a:rPr>
              <a:t>” </a:t>
            </a:r>
            <a:r>
              <a:rPr kumimoji="1" lang="en-US" altLang="zh-CN" dirty="0"/>
              <a:t>of a route’s capacity</a:t>
            </a:r>
          </a:p>
          <a:p>
            <a:r>
              <a:rPr kumimoji="1" lang="en-US" altLang="zh-CN" dirty="0"/>
              <a:t>Joint decision on routing and traffic allocation by combining views of routes</a:t>
            </a:r>
          </a:p>
        </p:txBody>
      </p:sp>
      <p:grpSp>
        <p:nvGrpSpPr>
          <p:cNvPr id="233" name="Group 232">
            <a:extLst>
              <a:ext uri="{FF2B5EF4-FFF2-40B4-BE49-F238E27FC236}">
                <a16:creationId xmlns:a16="http://schemas.microsoft.com/office/drawing/2014/main" id="{99D5EFCA-2CB7-2A4B-970B-726773E87444}"/>
              </a:ext>
            </a:extLst>
          </p:cNvPr>
          <p:cNvGrpSpPr/>
          <p:nvPr/>
        </p:nvGrpSpPr>
        <p:grpSpPr>
          <a:xfrm>
            <a:off x="2244398" y="3303045"/>
            <a:ext cx="7703204" cy="3014247"/>
            <a:chOff x="1609761" y="2727969"/>
            <a:chExt cx="8648965" cy="3576130"/>
          </a:xfrm>
        </p:grpSpPr>
        <p:cxnSp>
          <p:nvCxnSpPr>
            <p:cNvPr id="9" name="Straight Connector 8">
              <a:extLst>
                <a:ext uri="{FF2B5EF4-FFF2-40B4-BE49-F238E27FC236}">
                  <a16:creationId xmlns:a16="http://schemas.microsoft.com/office/drawing/2014/main" id="{7A93E4A4-6A75-684C-9B25-7DBECEED9F1C}"/>
                </a:ext>
              </a:extLst>
            </p:cNvPr>
            <p:cNvCxnSpPr>
              <a:cxnSpLocks/>
              <a:stCxn id="109" idx="3"/>
              <a:endCxn id="124" idx="1"/>
            </p:cNvCxnSpPr>
            <p:nvPr/>
          </p:nvCxnSpPr>
          <p:spPr>
            <a:xfrm>
              <a:off x="4238140" y="4815859"/>
              <a:ext cx="8372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C03922F-378B-C14E-BB2F-397A497DE1BF}"/>
                </a:ext>
              </a:extLst>
            </p:cNvPr>
            <p:cNvCxnSpPr>
              <a:cxnSpLocks/>
              <a:stCxn id="152" idx="3"/>
              <a:endCxn id="138" idx="0"/>
            </p:cNvCxnSpPr>
            <p:nvPr/>
          </p:nvCxnSpPr>
          <p:spPr>
            <a:xfrm>
              <a:off x="5950464" y="3626745"/>
              <a:ext cx="1334858" cy="989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B42E1B-054B-0E40-8101-D68977F3EC87}"/>
                </a:ext>
              </a:extLst>
            </p:cNvPr>
            <p:cNvCxnSpPr>
              <a:cxnSpLocks/>
              <a:stCxn id="109" idx="0"/>
              <a:endCxn id="152" idx="1"/>
            </p:cNvCxnSpPr>
            <p:nvPr/>
          </p:nvCxnSpPr>
          <p:spPr>
            <a:xfrm flipV="1">
              <a:off x="3800579" y="3626745"/>
              <a:ext cx="1274763" cy="9896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BE07CF8-F830-3345-9329-0A577CFC5E04}"/>
                </a:ext>
              </a:extLst>
            </p:cNvPr>
            <p:cNvSpPr txBox="1"/>
            <p:nvPr/>
          </p:nvSpPr>
          <p:spPr>
            <a:xfrm>
              <a:off x="1609761" y="2884551"/>
              <a:ext cx="1303239" cy="720412"/>
            </a:xfrm>
            <a:prstGeom prst="rect">
              <a:avLst/>
            </a:prstGeom>
            <a:noFill/>
          </p:spPr>
          <p:txBody>
            <a:bodyPr wrap="square" rtlCol="0">
              <a:spAutoFit/>
            </a:bodyPr>
            <a:lstStyle/>
            <a:p>
              <a:r>
                <a:rPr lang="en-US" sz="2000" i="1" dirty="0"/>
                <a:t>Host1</a:t>
              </a:r>
            </a:p>
          </p:txBody>
        </p:sp>
        <p:cxnSp>
          <p:nvCxnSpPr>
            <p:cNvPr id="18" name="Straight Connector 17">
              <a:extLst>
                <a:ext uri="{FF2B5EF4-FFF2-40B4-BE49-F238E27FC236}">
                  <a16:creationId xmlns:a16="http://schemas.microsoft.com/office/drawing/2014/main" id="{FB071079-66A5-6F4D-B052-2842648BF10C}"/>
                </a:ext>
              </a:extLst>
            </p:cNvPr>
            <p:cNvCxnSpPr>
              <a:cxnSpLocks/>
              <a:stCxn id="124" idx="3"/>
            </p:cNvCxnSpPr>
            <p:nvPr/>
          </p:nvCxnSpPr>
          <p:spPr>
            <a:xfrm flipH="1" flipV="1">
              <a:off x="5328411" y="4797601"/>
              <a:ext cx="622053" cy="182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D3DFC-D12D-A64A-951E-E60E1815FC48}"/>
                </a:ext>
              </a:extLst>
            </p:cNvPr>
            <p:cNvCxnSpPr>
              <a:cxnSpLocks/>
              <a:stCxn id="166" idx="3"/>
              <a:endCxn id="138" idx="2"/>
            </p:cNvCxnSpPr>
            <p:nvPr/>
          </p:nvCxnSpPr>
          <p:spPr>
            <a:xfrm flipV="1">
              <a:off x="5950464" y="5015356"/>
              <a:ext cx="1334858" cy="10892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EDFA85-6267-714B-9F15-FB73BF78A7DE}"/>
                </a:ext>
              </a:extLst>
            </p:cNvPr>
            <p:cNvCxnSpPr>
              <a:cxnSpLocks/>
            </p:cNvCxnSpPr>
            <p:nvPr/>
          </p:nvCxnSpPr>
          <p:spPr>
            <a:xfrm>
              <a:off x="3745854" y="5015356"/>
              <a:ext cx="1688484" cy="1051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6FB7FB-8CD3-154D-A59C-E006CC2B5C34}"/>
                </a:ext>
              </a:extLst>
            </p:cNvPr>
            <p:cNvCxnSpPr>
              <a:cxnSpLocks/>
              <a:stCxn id="102" idx="3"/>
              <a:endCxn id="109" idx="1"/>
            </p:cNvCxnSpPr>
            <p:nvPr/>
          </p:nvCxnSpPr>
          <p:spPr>
            <a:xfrm>
              <a:off x="2742272" y="3734623"/>
              <a:ext cx="620746" cy="10812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56EBBB7-A9B6-7242-9D4D-4E64E7F6AD3C}"/>
                </a:ext>
              </a:extLst>
            </p:cNvPr>
            <p:cNvCxnSpPr>
              <a:cxnSpLocks/>
              <a:stCxn id="138" idx="3"/>
              <a:endCxn id="104" idx="1"/>
            </p:cNvCxnSpPr>
            <p:nvPr/>
          </p:nvCxnSpPr>
          <p:spPr>
            <a:xfrm>
              <a:off x="7722883" y="4815859"/>
              <a:ext cx="897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B32D2EF-4173-644D-9E1F-C6A7114EAFF8}"/>
                </a:ext>
              </a:extLst>
            </p:cNvPr>
            <p:cNvCxnSpPr>
              <a:cxnSpLocks/>
              <a:stCxn id="103" idx="3"/>
              <a:endCxn id="109" idx="1"/>
            </p:cNvCxnSpPr>
            <p:nvPr/>
          </p:nvCxnSpPr>
          <p:spPr>
            <a:xfrm flipV="1">
              <a:off x="2751147" y="4815859"/>
              <a:ext cx="611871" cy="8463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0622D28-8942-614F-BFDE-487242D8EC2C}"/>
                </a:ext>
              </a:extLst>
            </p:cNvPr>
            <p:cNvCxnSpPr>
              <a:cxnSpLocks/>
            </p:cNvCxnSpPr>
            <p:nvPr/>
          </p:nvCxnSpPr>
          <p:spPr>
            <a:xfrm flipV="1">
              <a:off x="3745854" y="4203675"/>
              <a:ext cx="167813" cy="393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03B5846-643F-C643-A7E9-F1C91D7A300C}"/>
                </a:ext>
              </a:extLst>
            </p:cNvPr>
            <p:cNvCxnSpPr>
              <a:cxnSpLocks/>
              <a:stCxn id="138" idx="0"/>
            </p:cNvCxnSpPr>
            <p:nvPr/>
          </p:nvCxnSpPr>
          <p:spPr>
            <a:xfrm flipV="1">
              <a:off x="7285322" y="4070134"/>
              <a:ext cx="619420" cy="546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9938AA97-A7ED-CD4A-92A6-B6579C1BB2F0}"/>
                </a:ext>
              </a:extLst>
            </p:cNvPr>
            <p:cNvCxnSpPr>
              <a:cxnSpLocks/>
            </p:cNvCxnSpPr>
            <p:nvPr/>
          </p:nvCxnSpPr>
          <p:spPr>
            <a:xfrm flipV="1">
              <a:off x="5617690" y="3019147"/>
              <a:ext cx="232283" cy="3738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46F7A2C7-08E8-A340-9A40-ED92E024181E}"/>
                </a:ext>
              </a:extLst>
            </p:cNvPr>
            <p:cNvSpPr txBox="1"/>
            <p:nvPr/>
          </p:nvSpPr>
          <p:spPr>
            <a:xfrm>
              <a:off x="3948730" y="3297186"/>
              <a:ext cx="1121371" cy="338554"/>
            </a:xfrm>
            <a:prstGeom prst="rect">
              <a:avLst/>
            </a:prstGeom>
            <a:noFill/>
          </p:spPr>
          <p:txBody>
            <a:bodyPr wrap="square" rtlCol="0">
              <a:spAutoFit/>
            </a:bodyPr>
            <a:lstStyle/>
            <a:p>
              <a:pPr algn="ctr"/>
              <a:r>
                <a:rPr lang="en-US" sz="1600" i="1" dirty="0">
                  <a:solidFill>
                    <a:schemeClr val="accent6"/>
                  </a:solidFill>
                </a:rPr>
                <a:t>Route 1</a:t>
              </a:r>
            </a:p>
          </p:txBody>
        </p:sp>
        <p:cxnSp>
          <p:nvCxnSpPr>
            <p:cNvPr id="63" name="Straight Connector 62">
              <a:extLst>
                <a:ext uri="{FF2B5EF4-FFF2-40B4-BE49-F238E27FC236}">
                  <a16:creationId xmlns:a16="http://schemas.microsoft.com/office/drawing/2014/main" id="{5E2D1B5E-0B3A-C64C-BA91-06F0DDCF49CB}"/>
                </a:ext>
              </a:extLst>
            </p:cNvPr>
            <p:cNvCxnSpPr/>
            <p:nvPr/>
          </p:nvCxnSpPr>
          <p:spPr>
            <a:xfrm>
              <a:off x="6444732" y="5572426"/>
              <a:ext cx="140188" cy="179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38A05C5-15B4-9E4C-8557-EA6A60CC8CFE}"/>
                </a:ext>
              </a:extLst>
            </p:cNvPr>
            <p:cNvCxnSpPr>
              <a:cxnSpLocks/>
            </p:cNvCxnSpPr>
            <p:nvPr/>
          </p:nvCxnSpPr>
          <p:spPr>
            <a:xfrm flipH="1">
              <a:off x="6500807" y="5543901"/>
              <a:ext cx="18691" cy="2463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825850-A670-DA4D-B17E-9E2B1A828378}"/>
                </a:ext>
              </a:extLst>
            </p:cNvPr>
            <p:cNvSpPr txBox="1"/>
            <p:nvPr/>
          </p:nvSpPr>
          <p:spPr>
            <a:xfrm>
              <a:off x="6340394" y="5628023"/>
              <a:ext cx="1159193" cy="554163"/>
            </a:xfrm>
            <a:prstGeom prst="rect">
              <a:avLst/>
            </a:prstGeom>
            <a:noFill/>
          </p:spPr>
          <p:txBody>
            <a:bodyPr wrap="square" rtlCol="0">
              <a:spAutoFit/>
            </a:bodyPr>
            <a:lstStyle/>
            <a:p>
              <a:pPr algn="ctr"/>
              <a:r>
                <a:rPr lang="en-US" sz="1400" i="1" dirty="0">
                  <a:solidFill>
                    <a:srgbClr val="FF0000"/>
                  </a:solidFill>
                </a:rPr>
                <a:t>failure</a:t>
              </a:r>
            </a:p>
          </p:txBody>
        </p:sp>
        <p:pic>
          <p:nvPicPr>
            <p:cNvPr id="102" name="Picture 101">
              <a:extLst>
                <a:ext uri="{FF2B5EF4-FFF2-40B4-BE49-F238E27FC236}">
                  <a16:creationId xmlns:a16="http://schemas.microsoft.com/office/drawing/2014/main" id="{AC2E7F0B-8739-6D4B-BF0C-0C8E3CA14870}"/>
                </a:ext>
              </a:extLst>
            </p:cNvPr>
            <p:cNvPicPr>
              <a:picLocks noChangeAspect="1"/>
            </p:cNvPicPr>
            <p:nvPr/>
          </p:nvPicPr>
          <p:blipFill>
            <a:blip r:embed="rId3"/>
            <a:stretch>
              <a:fillRect/>
            </a:stretch>
          </p:blipFill>
          <p:spPr>
            <a:xfrm>
              <a:off x="2107911" y="3242446"/>
              <a:ext cx="634361" cy="984354"/>
            </a:xfrm>
            <a:prstGeom prst="rect">
              <a:avLst/>
            </a:prstGeom>
          </p:spPr>
        </p:pic>
        <p:pic>
          <p:nvPicPr>
            <p:cNvPr id="103" name="Picture 102">
              <a:extLst>
                <a:ext uri="{FF2B5EF4-FFF2-40B4-BE49-F238E27FC236}">
                  <a16:creationId xmlns:a16="http://schemas.microsoft.com/office/drawing/2014/main" id="{08DEBB17-B162-BA47-9935-50238085C47D}"/>
                </a:ext>
              </a:extLst>
            </p:cNvPr>
            <p:cNvPicPr>
              <a:picLocks noChangeAspect="1"/>
            </p:cNvPicPr>
            <p:nvPr/>
          </p:nvPicPr>
          <p:blipFill>
            <a:blip r:embed="rId3"/>
            <a:stretch>
              <a:fillRect/>
            </a:stretch>
          </p:blipFill>
          <p:spPr>
            <a:xfrm>
              <a:off x="2116786" y="5169990"/>
              <a:ext cx="634361" cy="984354"/>
            </a:xfrm>
            <a:prstGeom prst="rect">
              <a:avLst/>
            </a:prstGeom>
          </p:spPr>
        </p:pic>
        <p:pic>
          <p:nvPicPr>
            <p:cNvPr id="104" name="Picture 103">
              <a:extLst>
                <a:ext uri="{FF2B5EF4-FFF2-40B4-BE49-F238E27FC236}">
                  <a16:creationId xmlns:a16="http://schemas.microsoft.com/office/drawing/2014/main" id="{4CE0FA9D-7C1B-7444-8FAD-1491406B115A}"/>
                </a:ext>
              </a:extLst>
            </p:cNvPr>
            <p:cNvPicPr>
              <a:picLocks noChangeAspect="1"/>
            </p:cNvPicPr>
            <p:nvPr/>
          </p:nvPicPr>
          <p:blipFill>
            <a:blip r:embed="rId3"/>
            <a:stretch>
              <a:fillRect/>
            </a:stretch>
          </p:blipFill>
          <p:spPr>
            <a:xfrm>
              <a:off x="8620180" y="4323682"/>
              <a:ext cx="634361" cy="984354"/>
            </a:xfrm>
            <a:prstGeom prst="rect">
              <a:avLst/>
            </a:prstGeom>
          </p:spPr>
        </p:pic>
        <p:grpSp>
          <p:nvGrpSpPr>
            <p:cNvPr id="108" name="Group 107">
              <a:extLst>
                <a:ext uri="{FF2B5EF4-FFF2-40B4-BE49-F238E27FC236}">
                  <a16:creationId xmlns:a16="http://schemas.microsoft.com/office/drawing/2014/main" id="{50A25598-94A2-B242-8633-5EAC5436FCF4}"/>
                </a:ext>
              </a:extLst>
            </p:cNvPr>
            <p:cNvGrpSpPr/>
            <p:nvPr/>
          </p:nvGrpSpPr>
          <p:grpSpPr>
            <a:xfrm>
              <a:off x="3363018" y="4616362"/>
              <a:ext cx="875122" cy="398994"/>
              <a:chOff x="9804602" y="3764635"/>
              <a:chExt cx="875122" cy="398994"/>
            </a:xfrm>
          </p:grpSpPr>
          <p:sp>
            <p:nvSpPr>
              <p:cNvPr id="109" name="Rectangle 108">
                <a:extLst>
                  <a:ext uri="{FF2B5EF4-FFF2-40B4-BE49-F238E27FC236}">
                    <a16:creationId xmlns:a16="http://schemas.microsoft.com/office/drawing/2014/main" id="{BFBA8784-6B39-AD44-9DE6-BF72C885E576}"/>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0" name="Rectangle 109">
                <a:extLst>
                  <a:ext uri="{FF2B5EF4-FFF2-40B4-BE49-F238E27FC236}">
                    <a16:creationId xmlns:a16="http://schemas.microsoft.com/office/drawing/2014/main" id="{6557C990-07AB-7742-933D-15215FE409AD}"/>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1" name="Rectangle 110">
                <a:extLst>
                  <a:ext uri="{FF2B5EF4-FFF2-40B4-BE49-F238E27FC236}">
                    <a16:creationId xmlns:a16="http://schemas.microsoft.com/office/drawing/2014/main" id="{63FF36AF-7765-7A44-AFC7-E3E74B870BD6}"/>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2" name="Rectangle 111">
                <a:extLst>
                  <a:ext uri="{FF2B5EF4-FFF2-40B4-BE49-F238E27FC236}">
                    <a16:creationId xmlns:a16="http://schemas.microsoft.com/office/drawing/2014/main" id="{0DA8F1E0-C1B5-0D46-BA80-63EAA0BA6DEB}"/>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3" name="Rectangle 112">
                <a:extLst>
                  <a:ext uri="{FF2B5EF4-FFF2-40B4-BE49-F238E27FC236}">
                    <a16:creationId xmlns:a16="http://schemas.microsoft.com/office/drawing/2014/main" id="{B618D551-5CE1-5743-BB5C-180C20E25B05}"/>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4" name="Rectangle 113">
                <a:extLst>
                  <a:ext uri="{FF2B5EF4-FFF2-40B4-BE49-F238E27FC236}">
                    <a16:creationId xmlns:a16="http://schemas.microsoft.com/office/drawing/2014/main" id="{CB8987AC-FF02-2D4F-969E-B3DB6B136ABA}"/>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5" name="Rectangle 114">
                <a:extLst>
                  <a:ext uri="{FF2B5EF4-FFF2-40B4-BE49-F238E27FC236}">
                    <a16:creationId xmlns:a16="http://schemas.microsoft.com/office/drawing/2014/main" id="{12C87047-8684-FB44-9A29-369F2F136D3E}"/>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6" name="Rectangle 115">
                <a:extLst>
                  <a:ext uri="{FF2B5EF4-FFF2-40B4-BE49-F238E27FC236}">
                    <a16:creationId xmlns:a16="http://schemas.microsoft.com/office/drawing/2014/main" id="{2B551458-075D-144F-BC36-D81CA6518085}"/>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7" name="Rectangle 116">
                <a:extLst>
                  <a:ext uri="{FF2B5EF4-FFF2-40B4-BE49-F238E27FC236}">
                    <a16:creationId xmlns:a16="http://schemas.microsoft.com/office/drawing/2014/main" id="{9FFE7745-E641-0449-8578-B399DA9937E2}"/>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8" name="Rectangle 117">
                <a:extLst>
                  <a:ext uri="{FF2B5EF4-FFF2-40B4-BE49-F238E27FC236}">
                    <a16:creationId xmlns:a16="http://schemas.microsoft.com/office/drawing/2014/main" id="{E8C2B7A2-B86F-9446-8349-A3149F5CEC25}"/>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19" name="Rectangle 118">
                <a:extLst>
                  <a:ext uri="{FF2B5EF4-FFF2-40B4-BE49-F238E27FC236}">
                    <a16:creationId xmlns:a16="http://schemas.microsoft.com/office/drawing/2014/main" id="{88DC6808-EC34-6345-B528-603AC5E729B3}"/>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0" name="Rectangle 119">
                <a:extLst>
                  <a:ext uri="{FF2B5EF4-FFF2-40B4-BE49-F238E27FC236}">
                    <a16:creationId xmlns:a16="http://schemas.microsoft.com/office/drawing/2014/main" id="{74477782-15DA-0B4D-9201-96DF056DA13D}"/>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1" name="Rectangle 120">
                <a:extLst>
                  <a:ext uri="{FF2B5EF4-FFF2-40B4-BE49-F238E27FC236}">
                    <a16:creationId xmlns:a16="http://schemas.microsoft.com/office/drawing/2014/main" id="{81C17466-1064-BA44-8E01-4F61C4BAF8E0}"/>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23" name="Group 122">
              <a:extLst>
                <a:ext uri="{FF2B5EF4-FFF2-40B4-BE49-F238E27FC236}">
                  <a16:creationId xmlns:a16="http://schemas.microsoft.com/office/drawing/2014/main" id="{73F13751-6C0B-8A45-959B-3124ACA4421A}"/>
                </a:ext>
              </a:extLst>
            </p:cNvPr>
            <p:cNvGrpSpPr/>
            <p:nvPr/>
          </p:nvGrpSpPr>
          <p:grpSpPr>
            <a:xfrm>
              <a:off x="5075342" y="4616362"/>
              <a:ext cx="875122" cy="398994"/>
              <a:chOff x="9804602" y="3764635"/>
              <a:chExt cx="875122" cy="398994"/>
            </a:xfrm>
          </p:grpSpPr>
          <p:sp>
            <p:nvSpPr>
              <p:cNvPr id="124" name="Rectangle 123">
                <a:extLst>
                  <a:ext uri="{FF2B5EF4-FFF2-40B4-BE49-F238E27FC236}">
                    <a16:creationId xmlns:a16="http://schemas.microsoft.com/office/drawing/2014/main" id="{A5AE27FE-CE9D-9049-90C4-06D1CC462BE0}"/>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25" name="Rectangle 124">
                <a:extLst>
                  <a:ext uri="{FF2B5EF4-FFF2-40B4-BE49-F238E27FC236}">
                    <a16:creationId xmlns:a16="http://schemas.microsoft.com/office/drawing/2014/main" id="{C181BC5F-CD67-4A4A-B9A4-8BDF71A32DA8}"/>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6" name="Rectangle 125">
                <a:extLst>
                  <a:ext uri="{FF2B5EF4-FFF2-40B4-BE49-F238E27FC236}">
                    <a16:creationId xmlns:a16="http://schemas.microsoft.com/office/drawing/2014/main" id="{27F9F934-4306-0943-9749-F9D838C7DE2F}"/>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7" name="Rectangle 126">
                <a:extLst>
                  <a:ext uri="{FF2B5EF4-FFF2-40B4-BE49-F238E27FC236}">
                    <a16:creationId xmlns:a16="http://schemas.microsoft.com/office/drawing/2014/main" id="{A931DFE6-AE08-BC4A-BFDD-85A2A874D0F4}"/>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8" name="Rectangle 127">
                <a:extLst>
                  <a:ext uri="{FF2B5EF4-FFF2-40B4-BE49-F238E27FC236}">
                    <a16:creationId xmlns:a16="http://schemas.microsoft.com/office/drawing/2014/main" id="{581729F9-778D-2240-AD51-78D434C9DFD7}"/>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29" name="Rectangle 128">
                <a:extLst>
                  <a:ext uri="{FF2B5EF4-FFF2-40B4-BE49-F238E27FC236}">
                    <a16:creationId xmlns:a16="http://schemas.microsoft.com/office/drawing/2014/main" id="{805F432D-3A1A-4246-959D-FD43790C5D19}"/>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0" name="Rectangle 129">
                <a:extLst>
                  <a:ext uri="{FF2B5EF4-FFF2-40B4-BE49-F238E27FC236}">
                    <a16:creationId xmlns:a16="http://schemas.microsoft.com/office/drawing/2014/main" id="{A60F3CA6-9B45-6644-A1F2-4A1CB6AB6DBF}"/>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1" name="Rectangle 130">
                <a:extLst>
                  <a:ext uri="{FF2B5EF4-FFF2-40B4-BE49-F238E27FC236}">
                    <a16:creationId xmlns:a16="http://schemas.microsoft.com/office/drawing/2014/main" id="{D8507F9E-169F-3A4C-8255-C76ED5503D2E}"/>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2" name="Rectangle 131">
                <a:extLst>
                  <a:ext uri="{FF2B5EF4-FFF2-40B4-BE49-F238E27FC236}">
                    <a16:creationId xmlns:a16="http://schemas.microsoft.com/office/drawing/2014/main" id="{77D8D881-82CA-0B43-BDEE-657ABF676468}"/>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3" name="Rectangle 132">
                <a:extLst>
                  <a:ext uri="{FF2B5EF4-FFF2-40B4-BE49-F238E27FC236}">
                    <a16:creationId xmlns:a16="http://schemas.microsoft.com/office/drawing/2014/main" id="{6B6E08F1-AFBC-ED4C-AEA1-A192E33AB5D0}"/>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4" name="Rectangle 133">
                <a:extLst>
                  <a:ext uri="{FF2B5EF4-FFF2-40B4-BE49-F238E27FC236}">
                    <a16:creationId xmlns:a16="http://schemas.microsoft.com/office/drawing/2014/main" id="{13341F08-0EE1-6340-80D8-B7CA4458C018}"/>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5" name="Rectangle 134">
                <a:extLst>
                  <a:ext uri="{FF2B5EF4-FFF2-40B4-BE49-F238E27FC236}">
                    <a16:creationId xmlns:a16="http://schemas.microsoft.com/office/drawing/2014/main" id="{89E7C1BC-9F5B-5841-8D80-2C74C329BC19}"/>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36" name="Rectangle 135">
                <a:extLst>
                  <a:ext uri="{FF2B5EF4-FFF2-40B4-BE49-F238E27FC236}">
                    <a16:creationId xmlns:a16="http://schemas.microsoft.com/office/drawing/2014/main" id="{DBEA6689-58C8-0E40-9357-4907E33867DC}"/>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37" name="Group 136">
              <a:extLst>
                <a:ext uri="{FF2B5EF4-FFF2-40B4-BE49-F238E27FC236}">
                  <a16:creationId xmlns:a16="http://schemas.microsoft.com/office/drawing/2014/main" id="{DA3BD449-C41A-F24E-BEDB-4B15A3BF7C7A}"/>
                </a:ext>
              </a:extLst>
            </p:cNvPr>
            <p:cNvGrpSpPr/>
            <p:nvPr/>
          </p:nvGrpSpPr>
          <p:grpSpPr>
            <a:xfrm>
              <a:off x="6847761" y="4616362"/>
              <a:ext cx="875122" cy="398994"/>
              <a:chOff x="9804602" y="3764635"/>
              <a:chExt cx="875122" cy="398994"/>
            </a:xfrm>
          </p:grpSpPr>
          <p:sp>
            <p:nvSpPr>
              <p:cNvPr id="138" name="Rectangle 137">
                <a:extLst>
                  <a:ext uri="{FF2B5EF4-FFF2-40B4-BE49-F238E27FC236}">
                    <a16:creationId xmlns:a16="http://schemas.microsoft.com/office/drawing/2014/main" id="{4718B789-B4C2-EC41-92BB-6F07F00B2A5A}"/>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Rectangle 138">
                <a:extLst>
                  <a:ext uri="{FF2B5EF4-FFF2-40B4-BE49-F238E27FC236}">
                    <a16:creationId xmlns:a16="http://schemas.microsoft.com/office/drawing/2014/main" id="{EC207461-8D2B-3C47-912C-F3C20D53A8F1}"/>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0" name="Rectangle 139">
                <a:extLst>
                  <a:ext uri="{FF2B5EF4-FFF2-40B4-BE49-F238E27FC236}">
                    <a16:creationId xmlns:a16="http://schemas.microsoft.com/office/drawing/2014/main" id="{FFC1FA54-18B3-F64C-805D-AC9249AB8230}"/>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1" name="Rectangle 140">
                <a:extLst>
                  <a:ext uri="{FF2B5EF4-FFF2-40B4-BE49-F238E27FC236}">
                    <a16:creationId xmlns:a16="http://schemas.microsoft.com/office/drawing/2014/main" id="{76A44B80-E75B-614E-B398-C94F6D040180}"/>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2" name="Rectangle 141">
                <a:extLst>
                  <a:ext uri="{FF2B5EF4-FFF2-40B4-BE49-F238E27FC236}">
                    <a16:creationId xmlns:a16="http://schemas.microsoft.com/office/drawing/2014/main" id="{FF386940-22B1-9341-8F86-059A9478AADC}"/>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3" name="Rectangle 142">
                <a:extLst>
                  <a:ext uri="{FF2B5EF4-FFF2-40B4-BE49-F238E27FC236}">
                    <a16:creationId xmlns:a16="http://schemas.microsoft.com/office/drawing/2014/main" id="{E773EE01-199E-0940-B971-12DF742B4479}"/>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4" name="Rectangle 143">
                <a:extLst>
                  <a:ext uri="{FF2B5EF4-FFF2-40B4-BE49-F238E27FC236}">
                    <a16:creationId xmlns:a16="http://schemas.microsoft.com/office/drawing/2014/main" id="{C1B1B505-C355-8B47-8D3C-62B356A1C7EB}"/>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5" name="Rectangle 144">
                <a:extLst>
                  <a:ext uri="{FF2B5EF4-FFF2-40B4-BE49-F238E27FC236}">
                    <a16:creationId xmlns:a16="http://schemas.microsoft.com/office/drawing/2014/main" id="{60FB638F-1EC0-0549-A6AA-EF9AFAA295CE}"/>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6" name="Rectangle 145">
                <a:extLst>
                  <a:ext uri="{FF2B5EF4-FFF2-40B4-BE49-F238E27FC236}">
                    <a16:creationId xmlns:a16="http://schemas.microsoft.com/office/drawing/2014/main" id="{0CADDAB0-16F2-E644-9D3B-F64D56373C79}"/>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7" name="Rectangle 146">
                <a:extLst>
                  <a:ext uri="{FF2B5EF4-FFF2-40B4-BE49-F238E27FC236}">
                    <a16:creationId xmlns:a16="http://schemas.microsoft.com/office/drawing/2014/main" id="{E2B460F4-161D-C243-B0BE-D2265EFBDBDF}"/>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8" name="Rectangle 147">
                <a:extLst>
                  <a:ext uri="{FF2B5EF4-FFF2-40B4-BE49-F238E27FC236}">
                    <a16:creationId xmlns:a16="http://schemas.microsoft.com/office/drawing/2014/main" id="{09CA0E53-30C1-8C4E-A727-4527128266FE}"/>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9" name="Rectangle 148">
                <a:extLst>
                  <a:ext uri="{FF2B5EF4-FFF2-40B4-BE49-F238E27FC236}">
                    <a16:creationId xmlns:a16="http://schemas.microsoft.com/office/drawing/2014/main" id="{80D18211-CE5D-E54B-A426-337989F990FB}"/>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0" name="Rectangle 149">
                <a:extLst>
                  <a:ext uri="{FF2B5EF4-FFF2-40B4-BE49-F238E27FC236}">
                    <a16:creationId xmlns:a16="http://schemas.microsoft.com/office/drawing/2014/main" id="{005CEBFB-4118-7C4E-9F6A-7B725AF986C8}"/>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51" name="Group 150">
              <a:extLst>
                <a:ext uri="{FF2B5EF4-FFF2-40B4-BE49-F238E27FC236}">
                  <a16:creationId xmlns:a16="http://schemas.microsoft.com/office/drawing/2014/main" id="{86271A36-66FB-5D49-AFDA-58C50A75B98E}"/>
                </a:ext>
              </a:extLst>
            </p:cNvPr>
            <p:cNvGrpSpPr/>
            <p:nvPr/>
          </p:nvGrpSpPr>
          <p:grpSpPr>
            <a:xfrm>
              <a:off x="5075342" y="3427248"/>
              <a:ext cx="875122" cy="398994"/>
              <a:chOff x="9804602" y="3764635"/>
              <a:chExt cx="875122" cy="398994"/>
            </a:xfrm>
          </p:grpSpPr>
          <p:sp>
            <p:nvSpPr>
              <p:cNvPr id="152" name="Rectangle 151">
                <a:extLst>
                  <a:ext uri="{FF2B5EF4-FFF2-40B4-BE49-F238E27FC236}">
                    <a16:creationId xmlns:a16="http://schemas.microsoft.com/office/drawing/2014/main" id="{D1402259-31AD-F245-A289-703200EC629E}"/>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3" name="Rectangle 152">
                <a:extLst>
                  <a:ext uri="{FF2B5EF4-FFF2-40B4-BE49-F238E27FC236}">
                    <a16:creationId xmlns:a16="http://schemas.microsoft.com/office/drawing/2014/main" id="{EBFEAD1C-41E5-2F4E-B44B-02BF2E37E818}"/>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4" name="Rectangle 153">
                <a:extLst>
                  <a:ext uri="{FF2B5EF4-FFF2-40B4-BE49-F238E27FC236}">
                    <a16:creationId xmlns:a16="http://schemas.microsoft.com/office/drawing/2014/main" id="{3421A400-BD18-FA40-AF12-8D75D046F1C0}"/>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5" name="Rectangle 154">
                <a:extLst>
                  <a:ext uri="{FF2B5EF4-FFF2-40B4-BE49-F238E27FC236}">
                    <a16:creationId xmlns:a16="http://schemas.microsoft.com/office/drawing/2014/main" id="{B7D4151B-9C0E-1647-B734-92F31E98E542}"/>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6" name="Rectangle 155">
                <a:extLst>
                  <a:ext uri="{FF2B5EF4-FFF2-40B4-BE49-F238E27FC236}">
                    <a16:creationId xmlns:a16="http://schemas.microsoft.com/office/drawing/2014/main" id="{0BB3C6CF-422D-2545-83FB-9AA060762C5B}"/>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7" name="Rectangle 156">
                <a:extLst>
                  <a:ext uri="{FF2B5EF4-FFF2-40B4-BE49-F238E27FC236}">
                    <a16:creationId xmlns:a16="http://schemas.microsoft.com/office/drawing/2014/main" id="{9D3C090F-D21B-C945-8F4E-C5F018D95F1B}"/>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8" name="Rectangle 157">
                <a:extLst>
                  <a:ext uri="{FF2B5EF4-FFF2-40B4-BE49-F238E27FC236}">
                    <a16:creationId xmlns:a16="http://schemas.microsoft.com/office/drawing/2014/main" id="{6B1B9032-A32F-DF4C-A4F2-AE72DB1AFF6C}"/>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9" name="Rectangle 158">
                <a:extLst>
                  <a:ext uri="{FF2B5EF4-FFF2-40B4-BE49-F238E27FC236}">
                    <a16:creationId xmlns:a16="http://schemas.microsoft.com/office/drawing/2014/main" id="{EB152717-9DED-4B4C-B286-A71DC3763044}"/>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0" name="Rectangle 159">
                <a:extLst>
                  <a:ext uri="{FF2B5EF4-FFF2-40B4-BE49-F238E27FC236}">
                    <a16:creationId xmlns:a16="http://schemas.microsoft.com/office/drawing/2014/main" id="{DC911598-EF2A-C445-A86C-0CDF9A61FB10}"/>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1" name="Rectangle 160">
                <a:extLst>
                  <a:ext uri="{FF2B5EF4-FFF2-40B4-BE49-F238E27FC236}">
                    <a16:creationId xmlns:a16="http://schemas.microsoft.com/office/drawing/2014/main" id="{DEE7919E-7EEC-EE48-A6A2-8972C563124F}"/>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2" name="Rectangle 161">
                <a:extLst>
                  <a:ext uri="{FF2B5EF4-FFF2-40B4-BE49-F238E27FC236}">
                    <a16:creationId xmlns:a16="http://schemas.microsoft.com/office/drawing/2014/main" id="{7A2670F0-01E6-2E4F-A82D-D7410ABD8548}"/>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3" name="Rectangle 162">
                <a:extLst>
                  <a:ext uri="{FF2B5EF4-FFF2-40B4-BE49-F238E27FC236}">
                    <a16:creationId xmlns:a16="http://schemas.microsoft.com/office/drawing/2014/main" id="{456356B6-C730-144C-8262-22A23F3937F1}"/>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4" name="Rectangle 163">
                <a:extLst>
                  <a:ext uri="{FF2B5EF4-FFF2-40B4-BE49-F238E27FC236}">
                    <a16:creationId xmlns:a16="http://schemas.microsoft.com/office/drawing/2014/main" id="{926C2137-50F2-B143-84C1-E7A5EF30CA43}"/>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65" name="Group 164">
              <a:extLst>
                <a:ext uri="{FF2B5EF4-FFF2-40B4-BE49-F238E27FC236}">
                  <a16:creationId xmlns:a16="http://schemas.microsoft.com/office/drawing/2014/main" id="{D21A561C-C3AE-0F42-893D-3211DAB5AA28}"/>
                </a:ext>
              </a:extLst>
            </p:cNvPr>
            <p:cNvGrpSpPr/>
            <p:nvPr/>
          </p:nvGrpSpPr>
          <p:grpSpPr>
            <a:xfrm>
              <a:off x="5075342" y="5905105"/>
              <a:ext cx="875122" cy="398994"/>
              <a:chOff x="9804602" y="3764635"/>
              <a:chExt cx="875122" cy="398994"/>
            </a:xfrm>
          </p:grpSpPr>
          <p:sp>
            <p:nvSpPr>
              <p:cNvPr id="166" name="Rectangle 165">
                <a:extLst>
                  <a:ext uri="{FF2B5EF4-FFF2-40B4-BE49-F238E27FC236}">
                    <a16:creationId xmlns:a16="http://schemas.microsoft.com/office/drawing/2014/main" id="{A6972CA3-C0D0-3B44-9DFC-141C57E77987}"/>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7" name="Rectangle 166">
                <a:extLst>
                  <a:ext uri="{FF2B5EF4-FFF2-40B4-BE49-F238E27FC236}">
                    <a16:creationId xmlns:a16="http://schemas.microsoft.com/office/drawing/2014/main" id="{246B6464-F07A-584A-BB56-8A634C38C441}"/>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8" name="Rectangle 167">
                <a:extLst>
                  <a:ext uri="{FF2B5EF4-FFF2-40B4-BE49-F238E27FC236}">
                    <a16:creationId xmlns:a16="http://schemas.microsoft.com/office/drawing/2014/main" id="{C64FA9D2-C42D-CC4A-B0D3-D3EA570FBDCD}"/>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9" name="Rectangle 168">
                <a:extLst>
                  <a:ext uri="{FF2B5EF4-FFF2-40B4-BE49-F238E27FC236}">
                    <a16:creationId xmlns:a16="http://schemas.microsoft.com/office/drawing/2014/main" id="{D9858861-12B9-0744-B361-DB02B8E47A16}"/>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0" name="Rectangle 169">
                <a:extLst>
                  <a:ext uri="{FF2B5EF4-FFF2-40B4-BE49-F238E27FC236}">
                    <a16:creationId xmlns:a16="http://schemas.microsoft.com/office/drawing/2014/main" id="{36D2FCDF-8E0D-1F47-B0CD-6FCD43A7BEC5}"/>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1" name="Rectangle 170">
                <a:extLst>
                  <a:ext uri="{FF2B5EF4-FFF2-40B4-BE49-F238E27FC236}">
                    <a16:creationId xmlns:a16="http://schemas.microsoft.com/office/drawing/2014/main" id="{A1828408-B995-B649-974D-5AF9C73844B9}"/>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2" name="Rectangle 171">
                <a:extLst>
                  <a:ext uri="{FF2B5EF4-FFF2-40B4-BE49-F238E27FC236}">
                    <a16:creationId xmlns:a16="http://schemas.microsoft.com/office/drawing/2014/main" id="{68857B38-F258-4E4D-AF3F-2D926358D701}"/>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3" name="Rectangle 172">
                <a:extLst>
                  <a:ext uri="{FF2B5EF4-FFF2-40B4-BE49-F238E27FC236}">
                    <a16:creationId xmlns:a16="http://schemas.microsoft.com/office/drawing/2014/main" id="{3B287E47-3F61-EB4B-86F4-BE44BBFCEB13}"/>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4" name="Rectangle 173">
                <a:extLst>
                  <a:ext uri="{FF2B5EF4-FFF2-40B4-BE49-F238E27FC236}">
                    <a16:creationId xmlns:a16="http://schemas.microsoft.com/office/drawing/2014/main" id="{A32CEAE6-25F3-0B4C-B07C-3DDBD077CB9E}"/>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5" name="Rectangle 174">
                <a:extLst>
                  <a:ext uri="{FF2B5EF4-FFF2-40B4-BE49-F238E27FC236}">
                    <a16:creationId xmlns:a16="http://schemas.microsoft.com/office/drawing/2014/main" id="{04B223CB-C87B-2D42-8C9B-E973AE061909}"/>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6" name="Rectangle 175">
                <a:extLst>
                  <a:ext uri="{FF2B5EF4-FFF2-40B4-BE49-F238E27FC236}">
                    <a16:creationId xmlns:a16="http://schemas.microsoft.com/office/drawing/2014/main" id="{9C644A75-CD3D-574E-AB72-9F21945DDB2B}"/>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7" name="Rectangle 176">
                <a:extLst>
                  <a:ext uri="{FF2B5EF4-FFF2-40B4-BE49-F238E27FC236}">
                    <a16:creationId xmlns:a16="http://schemas.microsoft.com/office/drawing/2014/main" id="{C7EA96DB-D32D-3443-B0B7-99B2A8956616}"/>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78" name="Rectangle 177">
                <a:extLst>
                  <a:ext uri="{FF2B5EF4-FFF2-40B4-BE49-F238E27FC236}">
                    <a16:creationId xmlns:a16="http://schemas.microsoft.com/office/drawing/2014/main" id="{42EE0888-0608-8449-A574-ECB6BDB10944}"/>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sp>
          <p:nvSpPr>
            <p:cNvPr id="190" name="Rectangle 189">
              <a:extLst>
                <a:ext uri="{FF2B5EF4-FFF2-40B4-BE49-F238E27FC236}">
                  <a16:creationId xmlns:a16="http://schemas.microsoft.com/office/drawing/2014/main" id="{3E792C15-A45C-D340-AF35-3607BC793D30}"/>
                </a:ext>
              </a:extLst>
            </p:cNvPr>
            <p:cNvSpPr/>
            <p:nvPr/>
          </p:nvSpPr>
          <p:spPr>
            <a:xfrm>
              <a:off x="3342422" y="3907831"/>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91" name="Rectangle 190">
              <a:extLst>
                <a:ext uri="{FF2B5EF4-FFF2-40B4-BE49-F238E27FC236}">
                  <a16:creationId xmlns:a16="http://schemas.microsoft.com/office/drawing/2014/main" id="{1D1E841B-C96F-7843-9404-27E36DC95F94}"/>
                </a:ext>
              </a:extLst>
            </p:cNvPr>
            <p:cNvSpPr/>
            <p:nvPr/>
          </p:nvSpPr>
          <p:spPr>
            <a:xfrm>
              <a:off x="3877169" y="3907831"/>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92" name="Rectangle 191">
              <a:extLst>
                <a:ext uri="{FF2B5EF4-FFF2-40B4-BE49-F238E27FC236}">
                  <a16:creationId xmlns:a16="http://schemas.microsoft.com/office/drawing/2014/main" id="{261D6BD7-E172-FF49-8378-A259C7702E12}"/>
                </a:ext>
              </a:extLst>
            </p:cNvPr>
            <p:cNvSpPr/>
            <p:nvPr/>
          </p:nvSpPr>
          <p:spPr>
            <a:xfrm>
              <a:off x="4015122" y="3907582"/>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98" name="Straight Connector 197">
              <a:extLst>
                <a:ext uri="{FF2B5EF4-FFF2-40B4-BE49-F238E27FC236}">
                  <a16:creationId xmlns:a16="http://schemas.microsoft.com/office/drawing/2014/main" id="{151D5F4C-58D5-244E-841E-012D12CFA76F}"/>
                </a:ext>
              </a:extLst>
            </p:cNvPr>
            <p:cNvCxnSpPr>
              <a:cxnSpLocks/>
              <a:stCxn id="124" idx="3"/>
              <a:endCxn id="138" idx="1"/>
            </p:cNvCxnSpPr>
            <p:nvPr/>
          </p:nvCxnSpPr>
          <p:spPr>
            <a:xfrm>
              <a:off x="5950464" y="4815859"/>
              <a:ext cx="89729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8D5420E6-22EC-A146-8E6C-DF70ECC729E1}"/>
                </a:ext>
              </a:extLst>
            </p:cNvPr>
            <p:cNvSpPr txBox="1"/>
            <p:nvPr/>
          </p:nvSpPr>
          <p:spPr>
            <a:xfrm>
              <a:off x="1633803" y="4843078"/>
              <a:ext cx="1303239" cy="400110"/>
            </a:xfrm>
            <a:prstGeom prst="rect">
              <a:avLst/>
            </a:prstGeom>
            <a:noFill/>
          </p:spPr>
          <p:txBody>
            <a:bodyPr wrap="square" rtlCol="0">
              <a:spAutoFit/>
            </a:bodyPr>
            <a:lstStyle/>
            <a:p>
              <a:r>
                <a:rPr lang="en-US" sz="2000" i="1" dirty="0"/>
                <a:t>Host2</a:t>
              </a:r>
            </a:p>
          </p:txBody>
        </p:sp>
        <p:sp>
          <p:nvSpPr>
            <p:cNvPr id="205" name="TextBox 204">
              <a:extLst>
                <a:ext uri="{FF2B5EF4-FFF2-40B4-BE49-F238E27FC236}">
                  <a16:creationId xmlns:a16="http://schemas.microsoft.com/office/drawing/2014/main" id="{5BFACEA6-E9AF-C243-9536-0CFBC9CA63AC}"/>
                </a:ext>
              </a:extLst>
            </p:cNvPr>
            <p:cNvSpPr txBox="1"/>
            <p:nvPr/>
          </p:nvSpPr>
          <p:spPr>
            <a:xfrm>
              <a:off x="8332471" y="3970944"/>
              <a:ext cx="1303239" cy="400110"/>
            </a:xfrm>
            <a:prstGeom prst="rect">
              <a:avLst/>
            </a:prstGeom>
            <a:noFill/>
          </p:spPr>
          <p:txBody>
            <a:bodyPr wrap="square" rtlCol="0">
              <a:spAutoFit/>
            </a:bodyPr>
            <a:lstStyle/>
            <a:p>
              <a:r>
                <a:rPr lang="en-US" sz="2000" i="1" dirty="0"/>
                <a:t>Host3</a:t>
              </a:r>
            </a:p>
          </p:txBody>
        </p:sp>
        <p:sp>
          <p:nvSpPr>
            <p:cNvPr id="209" name="Freeform 208">
              <a:extLst>
                <a:ext uri="{FF2B5EF4-FFF2-40B4-BE49-F238E27FC236}">
                  <a16:creationId xmlns:a16="http://schemas.microsoft.com/office/drawing/2014/main" id="{AB6882C9-F889-CD4D-B40E-8969C1B0D064}"/>
                </a:ext>
              </a:extLst>
            </p:cNvPr>
            <p:cNvSpPr/>
            <p:nvPr/>
          </p:nvSpPr>
          <p:spPr>
            <a:xfrm>
              <a:off x="2822713" y="3267137"/>
              <a:ext cx="5615608" cy="1451891"/>
            </a:xfrm>
            <a:custGeom>
              <a:avLst/>
              <a:gdLst>
                <a:gd name="connsiteX0" fmla="*/ 0 w 5615608"/>
                <a:gd name="connsiteY0" fmla="*/ 428160 h 1451891"/>
                <a:gd name="connsiteX1" fmla="*/ 705678 w 5615608"/>
                <a:gd name="connsiteY1" fmla="*/ 1441952 h 1451891"/>
                <a:gd name="connsiteX2" fmla="*/ 2574235 w 5615608"/>
                <a:gd name="connsiteY2" fmla="*/ 778 h 1451891"/>
                <a:gd name="connsiteX3" fmla="*/ 4591878 w 5615608"/>
                <a:gd name="connsiteY3" fmla="*/ 1243169 h 1451891"/>
                <a:gd name="connsiteX4" fmla="*/ 5615608 w 5615608"/>
                <a:gd name="connsiteY4" fmla="*/ 1451891 h 145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608" h="1451891">
                  <a:moveTo>
                    <a:pt x="0" y="428160"/>
                  </a:moveTo>
                  <a:cubicBezTo>
                    <a:pt x="138319" y="970671"/>
                    <a:pt x="276639" y="1513182"/>
                    <a:pt x="705678" y="1441952"/>
                  </a:cubicBezTo>
                  <a:cubicBezTo>
                    <a:pt x="1134717" y="1370722"/>
                    <a:pt x="1926535" y="33908"/>
                    <a:pt x="2574235" y="778"/>
                  </a:cubicBezTo>
                  <a:cubicBezTo>
                    <a:pt x="3221935" y="-32353"/>
                    <a:pt x="4084982" y="1001317"/>
                    <a:pt x="4591878" y="1243169"/>
                  </a:cubicBezTo>
                  <a:cubicBezTo>
                    <a:pt x="5098774" y="1485021"/>
                    <a:pt x="5383695" y="1407165"/>
                    <a:pt x="5615608" y="1451891"/>
                  </a:cubicBezTo>
                </a:path>
              </a:pathLst>
            </a:custGeom>
            <a:noFill/>
            <a:ln w="38100">
              <a:solidFill>
                <a:schemeClr val="accent6"/>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0" name="Rectangle 209">
              <a:extLst>
                <a:ext uri="{FF2B5EF4-FFF2-40B4-BE49-F238E27FC236}">
                  <a16:creationId xmlns:a16="http://schemas.microsoft.com/office/drawing/2014/main" id="{E374E1E6-97AB-1845-9348-9014B5CC66C9}"/>
                </a:ext>
              </a:extLst>
            </p:cNvPr>
            <p:cNvSpPr/>
            <p:nvPr/>
          </p:nvSpPr>
          <p:spPr>
            <a:xfrm>
              <a:off x="5074172" y="2728218"/>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211" name="Rectangle 210">
              <a:extLst>
                <a:ext uri="{FF2B5EF4-FFF2-40B4-BE49-F238E27FC236}">
                  <a16:creationId xmlns:a16="http://schemas.microsoft.com/office/drawing/2014/main" id="{2E7177AA-FBC9-794D-8024-BB4D5DE9671D}"/>
                </a:ext>
              </a:extLst>
            </p:cNvPr>
            <p:cNvSpPr/>
            <p:nvPr/>
          </p:nvSpPr>
          <p:spPr>
            <a:xfrm>
              <a:off x="5608919" y="2728218"/>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12" name="Rectangle 211">
              <a:extLst>
                <a:ext uri="{FF2B5EF4-FFF2-40B4-BE49-F238E27FC236}">
                  <a16:creationId xmlns:a16="http://schemas.microsoft.com/office/drawing/2014/main" id="{02A9FF18-8CE4-294C-B1DD-55C9C1B21EB9}"/>
                </a:ext>
              </a:extLst>
            </p:cNvPr>
            <p:cNvSpPr/>
            <p:nvPr/>
          </p:nvSpPr>
          <p:spPr>
            <a:xfrm>
              <a:off x="5746872" y="2727969"/>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sp>
          <p:nvSpPr>
            <p:cNvPr id="213" name="Rectangle 212">
              <a:extLst>
                <a:ext uri="{FF2B5EF4-FFF2-40B4-BE49-F238E27FC236}">
                  <a16:creationId xmlns:a16="http://schemas.microsoft.com/office/drawing/2014/main" id="{989FD21D-3A03-444C-A1C0-1A8AE102C52A}"/>
                </a:ext>
              </a:extLst>
            </p:cNvPr>
            <p:cNvSpPr/>
            <p:nvPr/>
          </p:nvSpPr>
          <p:spPr>
            <a:xfrm>
              <a:off x="7007135" y="3789275"/>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214" name="Rectangle 213">
              <a:extLst>
                <a:ext uri="{FF2B5EF4-FFF2-40B4-BE49-F238E27FC236}">
                  <a16:creationId xmlns:a16="http://schemas.microsoft.com/office/drawing/2014/main" id="{5A3F3A44-23BD-FE4D-BD27-A3C6F2B7CB94}"/>
                </a:ext>
              </a:extLst>
            </p:cNvPr>
            <p:cNvSpPr/>
            <p:nvPr/>
          </p:nvSpPr>
          <p:spPr>
            <a:xfrm>
              <a:off x="7541882" y="3789275"/>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15" name="Rectangle 214">
              <a:extLst>
                <a:ext uri="{FF2B5EF4-FFF2-40B4-BE49-F238E27FC236}">
                  <a16:creationId xmlns:a16="http://schemas.microsoft.com/office/drawing/2014/main" id="{5756508D-1283-554B-A45D-1CA300EED865}"/>
                </a:ext>
              </a:extLst>
            </p:cNvPr>
            <p:cNvSpPr/>
            <p:nvPr/>
          </p:nvSpPr>
          <p:spPr>
            <a:xfrm>
              <a:off x="7679835" y="3789026"/>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sp>
          <p:nvSpPr>
            <p:cNvPr id="218" name="Rectangle 217">
              <a:extLst>
                <a:ext uri="{FF2B5EF4-FFF2-40B4-BE49-F238E27FC236}">
                  <a16:creationId xmlns:a16="http://schemas.microsoft.com/office/drawing/2014/main" id="{F71AFD55-7215-BD42-AFE9-28C2A0D492ED}"/>
                </a:ext>
              </a:extLst>
            </p:cNvPr>
            <p:cNvSpPr/>
            <p:nvPr/>
          </p:nvSpPr>
          <p:spPr>
            <a:xfrm>
              <a:off x="7820069" y="3781111"/>
              <a:ext cx="143123" cy="285780"/>
            </a:xfrm>
            <a:prstGeom prst="rect">
              <a:avLst/>
            </a:prstGeom>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sp>
          <p:nvSpPr>
            <p:cNvPr id="219" name="Rectangle 218">
              <a:extLst>
                <a:ext uri="{FF2B5EF4-FFF2-40B4-BE49-F238E27FC236}">
                  <a16:creationId xmlns:a16="http://schemas.microsoft.com/office/drawing/2014/main" id="{BEC63A68-FFB0-304B-83AA-2772BE7ACFD0}"/>
                </a:ext>
              </a:extLst>
            </p:cNvPr>
            <p:cNvSpPr/>
            <p:nvPr/>
          </p:nvSpPr>
          <p:spPr>
            <a:xfrm>
              <a:off x="8646490" y="5386876"/>
              <a:ext cx="23895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2000" dirty="0">
                <a:solidFill>
                  <a:schemeClr val="bg1"/>
                </a:solidFill>
              </a:endParaRPr>
            </a:p>
          </p:txBody>
        </p:sp>
        <p:sp>
          <p:nvSpPr>
            <p:cNvPr id="220" name="Rectangle 219">
              <a:extLst>
                <a:ext uri="{FF2B5EF4-FFF2-40B4-BE49-F238E27FC236}">
                  <a16:creationId xmlns:a16="http://schemas.microsoft.com/office/drawing/2014/main" id="{62F0CD40-8EA0-FD4E-A51A-F5B3E3D1BD20}"/>
                </a:ext>
              </a:extLst>
            </p:cNvPr>
            <p:cNvSpPr/>
            <p:nvPr/>
          </p:nvSpPr>
          <p:spPr>
            <a:xfrm>
              <a:off x="8885447" y="5386876"/>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221" name="Rectangle 220">
              <a:extLst>
                <a:ext uri="{FF2B5EF4-FFF2-40B4-BE49-F238E27FC236}">
                  <a16:creationId xmlns:a16="http://schemas.microsoft.com/office/drawing/2014/main" id="{DF30F333-9C01-D347-8006-44E4CB6F36D3}"/>
                </a:ext>
              </a:extLst>
            </p:cNvPr>
            <p:cNvSpPr/>
            <p:nvPr/>
          </p:nvSpPr>
          <p:spPr>
            <a:xfrm>
              <a:off x="9023400" y="5386627"/>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222" name="Straight Arrow Connector 221">
              <a:extLst>
                <a:ext uri="{FF2B5EF4-FFF2-40B4-BE49-F238E27FC236}">
                  <a16:creationId xmlns:a16="http://schemas.microsoft.com/office/drawing/2014/main" id="{4DB0B8CB-69F6-AA49-8DED-651A0F081CF2}"/>
                </a:ext>
              </a:extLst>
            </p:cNvPr>
            <p:cNvCxnSpPr>
              <a:cxnSpLocks/>
              <a:stCxn id="219" idx="1"/>
            </p:cNvCxnSpPr>
            <p:nvPr/>
          </p:nvCxnSpPr>
          <p:spPr>
            <a:xfrm flipH="1">
              <a:off x="7563304" y="5529766"/>
              <a:ext cx="108318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5" name="Rectangle 224">
              <a:extLst>
                <a:ext uri="{FF2B5EF4-FFF2-40B4-BE49-F238E27FC236}">
                  <a16:creationId xmlns:a16="http://schemas.microsoft.com/office/drawing/2014/main" id="{D6057EE6-E538-D347-A93D-B500AD0728EE}"/>
                </a:ext>
              </a:extLst>
            </p:cNvPr>
            <p:cNvSpPr/>
            <p:nvPr/>
          </p:nvSpPr>
          <p:spPr>
            <a:xfrm>
              <a:off x="9169406" y="5386378"/>
              <a:ext cx="143123" cy="285780"/>
            </a:xfrm>
            <a:prstGeom prst="rect">
              <a:avLst/>
            </a:prstGeom>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sp>
          <p:nvSpPr>
            <p:cNvPr id="227" name="TextBox 226">
              <a:extLst>
                <a:ext uri="{FF2B5EF4-FFF2-40B4-BE49-F238E27FC236}">
                  <a16:creationId xmlns:a16="http://schemas.microsoft.com/office/drawing/2014/main" id="{547CD9B5-7E61-A14D-AF3E-C47C53830614}"/>
                </a:ext>
              </a:extLst>
            </p:cNvPr>
            <p:cNvSpPr txBox="1"/>
            <p:nvPr/>
          </p:nvSpPr>
          <p:spPr>
            <a:xfrm>
              <a:off x="7332668" y="5681568"/>
              <a:ext cx="2926058" cy="307777"/>
            </a:xfrm>
            <a:prstGeom prst="rect">
              <a:avLst/>
            </a:prstGeom>
            <a:noFill/>
          </p:spPr>
          <p:txBody>
            <a:bodyPr wrap="square" lIns="0" tIns="0" rIns="0" bIns="0" rtlCol="0">
              <a:spAutoFit/>
            </a:bodyPr>
            <a:lstStyle/>
            <a:p>
              <a:r>
                <a:rPr lang="en-US" sz="2000" dirty="0"/>
                <a:t>Notification pkts/ACKs</a:t>
              </a:r>
            </a:p>
          </p:txBody>
        </p:sp>
        <p:sp>
          <p:nvSpPr>
            <p:cNvPr id="229" name="Freeform 228">
              <a:extLst>
                <a:ext uri="{FF2B5EF4-FFF2-40B4-BE49-F238E27FC236}">
                  <a16:creationId xmlns:a16="http://schemas.microsoft.com/office/drawing/2014/main" id="{624B0673-4F59-4B43-9BE0-5F9A4617DBC4}"/>
                </a:ext>
              </a:extLst>
            </p:cNvPr>
            <p:cNvSpPr/>
            <p:nvPr/>
          </p:nvSpPr>
          <p:spPr>
            <a:xfrm>
              <a:off x="2713383" y="4045226"/>
              <a:ext cx="5665304" cy="944217"/>
            </a:xfrm>
            <a:custGeom>
              <a:avLst/>
              <a:gdLst>
                <a:gd name="connsiteX0" fmla="*/ 0 w 5665304"/>
                <a:gd name="connsiteY0" fmla="*/ 0 h 944217"/>
                <a:gd name="connsiteX1" fmla="*/ 487017 w 5665304"/>
                <a:gd name="connsiteY1" fmla="*/ 745435 h 944217"/>
                <a:gd name="connsiteX2" fmla="*/ 2246243 w 5665304"/>
                <a:gd name="connsiteY2" fmla="*/ 914400 h 944217"/>
                <a:gd name="connsiteX3" fmla="*/ 3896139 w 5665304"/>
                <a:gd name="connsiteY3" fmla="*/ 924339 h 944217"/>
                <a:gd name="connsiteX4" fmla="*/ 5665304 w 5665304"/>
                <a:gd name="connsiteY4" fmla="*/ 944217 h 944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5304" h="944217">
                  <a:moveTo>
                    <a:pt x="0" y="0"/>
                  </a:moveTo>
                  <a:cubicBezTo>
                    <a:pt x="56321" y="296517"/>
                    <a:pt x="112643" y="593035"/>
                    <a:pt x="487017" y="745435"/>
                  </a:cubicBezTo>
                  <a:cubicBezTo>
                    <a:pt x="861391" y="897835"/>
                    <a:pt x="1678056" y="884583"/>
                    <a:pt x="2246243" y="914400"/>
                  </a:cubicBezTo>
                  <a:cubicBezTo>
                    <a:pt x="2814430" y="944217"/>
                    <a:pt x="3896139" y="924339"/>
                    <a:pt x="3896139" y="924339"/>
                  </a:cubicBezTo>
                  <a:lnTo>
                    <a:pt x="5665304" y="944217"/>
                  </a:lnTo>
                </a:path>
              </a:pathLst>
            </a:custGeom>
            <a:noFill/>
            <a:ln w="38100">
              <a:solidFill>
                <a:srgbClr val="C0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TextBox 229">
              <a:extLst>
                <a:ext uri="{FF2B5EF4-FFF2-40B4-BE49-F238E27FC236}">
                  <a16:creationId xmlns:a16="http://schemas.microsoft.com/office/drawing/2014/main" id="{9BBA7D96-48D6-C94A-9183-1855F03F23E4}"/>
                </a:ext>
              </a:extLst>
            </p:cNvPr>
            <p:cNvSpPr txBox="1"/>
            <p:nvPr/>
          </p:nvSpPr>
          <p:spPr>
            <a:xfrm>
              <a:off x="3983764" y="4970910"/>
              <a:ext cx="1121371" cy="338554"/>
            </a:xfrm>
            <a:prstGeom prst="rect">
              <a:avLst/>
            </a:prstGeom>
            <a:noFill/>
          </p:spPr>
          <p:txBody>
            <a:bodyPr wrap="square" rtlCol="0">
              <a:spAutoFit/>
            </a:bodyPr>
            <a:lstStyle/>
            <a:p>
              <a:pPr algn="ctr"/>
              <a:r>
                <a:rPr lang="en-US" sz="1600" i="1" dirty="0">
                  <a:solidFill>
                    <a:srgbClr val="C00000"/>
                  </a:solidFill>
                </a:rPr>
                <a:t>Route 2</a:t>
              </a:r>
            </a:p>
          </p:txBody>
        </p:sp>
      </p:grpSp>
    </p:spTree>
    <p:extLst>
      <p:ext uri="{BB962C8B-B14F-4D97-AF65-F5344CB8AC3E}">
        <p14:creationId xmlns:p14="http://schemas.microsoft.com/office/powerpoint/2010/main" val="2828823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5|6.3|8.9|0.8|9.8"/>
</p:tagLst>
</file>

<file path=ppt/tags/tag2.xml><?xml version="1.0" encoding="utf-8"?>
<p:tagLst xmlns:a="http://schemas.openxmlformats.org/drawingml/2006/main" xmlns:r="http://schemas.openxmlformats.org/officeDocument/2006/relationships" xmlns:p="http://schemas.openxmlformats.org/presentationml/2006/main">
  <p:tag name="TIMING" val="|5.1|0.8|2.7|3|6.9|2.7|3.1|3.6"/>
</p:tagLst>
</file>

<file path=ppt/tags/tag3.xml><?xml version="1.0" encoding="utf-8"?>
<p:tagLst xmlns:a="http://schemas.openxmlformats.org/drawingml/2006/main" xmlns:r="http://schemas.openxmlformats.org/officeDocument/2006/relationships" xmlns:p="http://schemas.openxmlformats.org/presentationml/2006/main">
  <p:tag name="TIMING" val="|20.4|8.3|0.5|0.4|15.6|7.1|1.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2682</TotalTime>
  <Words>1171</Words>
  <Application>Microsoft Macintosh PowerPoint</Application>
  <PresentationFormat>Widescreen</PresentationFormat>
  <Paragraphs>202</Paragraphs>
  <Slides>12</Slides>
  <Notes>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.HiraKakuInterface-W3</vt:lpstr>
      <vt:lpstr>Microsoft YaHei</vt:lpstr>
      <vt:lpstr>Arial</vt:lpstr>
      <vt:lpstr>Calibri</vt:lpstr>
      <vt:lpstr>Calibri Light</vt:lpstr>
      <vt:lpstr>Courier New</vt:lpstr>
      <vt:lpstr>Helvetica Neue</vt:lpstr>
      <vt:lpstr>LucidaGrande</vt:lpstr>
      <vt:lpstr>Wingdings</vt:lpstr>
      <vt:lpstr>Office Theme</vt:lpstr>
      <vt:lpstr>HPCC++: Enhanced High Precision Congestion Control</vt:lpstr>
      <vt:lpstr>Cloud desires hyper-speed networking</vt:lpstr>
      <vt:lpstr>Hyper-speed network chips != hyper-speed networking</vt:lpstr>
      <vt:lpstr>Realistic challenges in CC in high-speed networks</vt:lpstr>
      <vt:lpstr>In-band telemetry</vt:lpstr>
      <vt:lpstr>HPCC++: Enhanced High Precision Congestion Control</vt:lpstr>
      <vt:lpstr>In-band telemetry format</vt:lpstr>
      <vt:lpstr>HPCC++ solves all there problems</vt:lpstr>
      <vt:lpstr>Smart routing with HPCC++</vt:lpstr>
      <vt:lpstr>In-band telemetry vs ECN</vt:lpstr>
      <vt:lpstr>HPCC++ achieves lower FCT and near-zero queue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Rui Miao</cp:lastModifiedBy>
  <cp:revision>255</cp:revision>
  <dcterms:created xsi:type="dcterms:W3CDTF">2020-07-24T18:48:06Z</dcterms:created>
  <dcterms:modified xsi:type="dcterms:W3CDTF">2021-11-04T22:48:35Z</dcterms:modified>
</cp:coreProperties>
</file>